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2.jpg" ContentType="image/jpg"/>
  <Override PartName="/ppt/media/image23.jpg" ContentType="image/jpg"/>
  <Override PartName="/ppt/notesSlides/notesSlide5.xml" ContentType="application/vnd.openxmlformats-officedocument.presentationml.notesSlide+xml"/>
  <Override PartName="/ppt/media/image24.jpg" ContentType="image/jp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0" r:id="rId1"/>
  </p:sldMasterIdLst>
  <p:notesMasterIdLst>
    <p:notesMasterId r:id="rId27"/>
  </p:notesMasterIdLst>
  <p:sldIdLst>
    <p:sldId id="300" r:id="rId2"/>
    <p:sldId id="256" r:id="rId3"/>
    <p:sldId id="257" r:id="rId4"/>
    <p:sldId id="258" r:id="rId5"/>
    <p:sldId id="259" r:id="rId6"/>
    <p:sldId id="293" r:id="rId7"/>
    <p:sldId id="290" r:id="rId8"/>
    <p:sldId id="291" r:id="rId9"/>
    <p:sldId id="292" r:id="rId10"/>
    <p:sldId id="298" r:id="rId11"/>
    <p:sldId id="299" r:id="rId12"/>
    <p:sldId id="285" r:id="rId13"/>
    <p:sldId id="286" r:id="rId14"/>
    <p:sldId id="287" r:id="rId15"/>
    <p:sldId id="262" r:id="rId16"/>
    <p:sldId id="263" r:id="rId17"/>
    <p:sldId id="264" r:id="rId18"/>
    <p:sldId id="294" r:id="rId19"/>
    <p:sldId id="295" r:id="rId20"/>
    <p:sldId id="296" r:id="rId21"/>
    <p:sldId id="297" r:id="rId22"/>
    <p:sldId id="280" r:id="rId23"/>
    <p:sldId id="281" r:id="rId24"/>
    <p:sldId id="282" r:id="rId25"/>
    <p:sldId id="283" r:id="rId26"/>
  </p:sldIdLst>
  <p:sldSz cx="12192000" cy="6858000"/>
  <p:notesSz cx="6858000" cy="9144000"/>
  <p:embeddedFontLst>
    <p:embeddedFont>
      <p:font typeface="Algerian" panose="04020705040A02060702" pitchFamily="82" charset="0"/>
      <p:regular r:id="rId28"/>
    </p:embeddedFont>
    <p:embeddedFont>
      <p:font typeface="Arial Black" panose="020B0A04020102020204" pitchFamily="34" charset="0"/>
      <p:regular r:id="rId29"/>
      <p:bold r:id="rId30"/>
    </p:embeddedFont>
    <p:embeddedFont>
      <p:font typeface="Berlin Sans FB" panose="020E0602020502020306" pitchFamily="34" charset="0"/>
      <p:regular r:id="rId31"/>
      <p:bold r:id="rId32"/>
    </p:embeddedFont>
    <p:embeddedFont>
      <p:font typeface="Calibri" panose="020F0502020204030204" pitchFamily="34" charset="0"/>
      <p:regular r:id="rId33"/>
      <p:bold r:id="rId34"/>
      <p:italic r:id="rId35"/>
      <p:boldItalic r:id="rId36"/>
    </p:embeddedFont>
    <p:embeddedFont>
      <p:font typeface="Calisto MT" panose="02040603050505030304" pitchFamily="18" charset="0"/>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Lora" panose="020B0604020202020204" charset="0"/>
      <p:regular r:id="rId45"/>
      <p:bold r:id="rId46"/>
      <p:italic r:id="rId47"/>
      <p:boldItalic r:id="rId48"/>
    </p:embeddedFont>
    <p:embeddedFont>
      <p:font typeface="Meiryo" panose="020B0604030504040204" pitchFamily="34" charset="-128"/>
      <p:regular r:id="rId49"/>
      <p:bold r:id="rId50"/>
      <p:italic r:id="rId51"/>
      <p:boldItalic r:id="rId52"/>
    </p:embeddedFont>
    <p:embeddedFont>
      <p:font typeface="Trebuchet MS" panose="020B0603020202020204" pitchFamily="34" charset="0"/>
      <p:regular r:id="rId53"/>
      <p:bold r:id="rId54"/>
      <p:italic r:id="rId55"/>
      <p:boldItalic r:id="rId56"/>
    </p:embeddedFont>
    <p:embeddedFont>
      <p:font typeface="Wingdings 3" panose="05040102010807070707" pitchFamily="18" charset="2"/>
      <p:regular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9BCB8BBA-48F4-419E-9BE3-5BFC46566816}">
          <p14:sldIdLst>
            <p14:sldId id="300"/>
            <p14:sldId id="256"/>
            <p14:sldId id="257"/>
            <p14:sldId id="258"/>
            <p14:sldId id="259"/>
            <p14:sldId id="293"/>
            <p14:sldId id="290"/>
            <p14:sldId id="291"/>
            <p14:sldId id="292"/>
            <p14:sldId id="298"/>
            <p14:sldId id="299"/>
            <p14:sldId id="285"/>
            <p14:sldId id="286"/>
            <p14:sldId id="287"/>
            <p14:sldId id="262"/>
            <p14:sldId id="263"/>
            <p14:sldId id="264"/>
            <p14:sldId id="294"/>
            <p14:sldId id="295"/>
            <p14:sldId id="296"/>
            <p14:sldId id="297"/>
          </p14:sldIdLst>
        </p14:section>
        <p14:section name="Sezione senza titolo" id="{5EDAE9FF-7BB7-4351-B5ED-1B501234779E}">
          <p14:sldIdLst>
            <p14:sldId id="280"/>
            <p14:sldId id="281"/>
            <p14:sldId id="282"/>
            <p14:sldId id="283"/>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zW+ciOAUxO9HXJyj72rd8tV70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Teresa Pesce" initials="MTP" lastIdx="1" clrIdx="0">
    <p:extLst>
      <p:ext uri="{19B8F6BF-5375-455C-9EA6-DF929625EA0E}">
        <p15:presenceInfo xmlns:p15="http://schemas.microsoft.com/office/powerpoint/2012/main" userId="7fa90226c2ae60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B25AA-0F86-40A1-B4A7-83E28967CCA2}" v="175" dt="2021-05-09T18:57:12.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94660"/>
  </p:normalViewPr>
  <p:slideViewPr>
    <p:cSldViewPr snapToGrid="0">
      <p:cViewPr>
        <p:scale>
          <a:sx n="75" d="100"/>
          <a:sy n="75" d="100"/>
        </p:scale>
        <p:origin x="955" y="187"/>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font" Target="fonts/font28.fntdata"/><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font" Target="fonts/font26.fntdata"/><Relationship Id="rId66"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font" Target="fonts/font29.fntdata"/><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2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 Id="rId54"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openxmlformats.org/officeDocument/2006/relationships/font" Target="fonts/font30.fntdata"/><Relationship Id="rId10" Type="http://schemas.openxmlformats.org/officeDocument/2006/relationships/slide" Target="slides/slide9.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font" Target="fonts/font2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54EA1-E024-48F5-8DBC-ABE6C982A33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B1E071B-DF9B-4531-BE60-8AFBF57FDDCB}">
      <dgm:prSet custT="1"/>
      <dgm:spPr/>
      <dgm:t>
        <a:bodyPr/>
        <a:lstStyle/>
        <a:p>
          <a:r>
            <a:rPr lang="it-IT" sz="4000" dirty="0"/>
            <a:t>UN VIAGGIO NEI LUOGHI  </a:t>
          </a:r>
          <a:endParaRPr lang="en-US" sz="4000" dirty="0"/>
        </a:p>
      </dgm:t>
    </dgm:pt>
    <dgm:pt modelId="{CE5A4DDF-7E79-4090-A103-A8373242A592}" type="parTrans" cxnId="{85A6F51C-9715-48DC-B758-6B938DA0A1FF}">
      <dgm:prSet/>
      <dgm:spPr/>
      <dgm:t>
        <a:bodyPr/>
        <a:lstStyle/>
        <a:p>
          <a:endParaRPr lang="en-US"/>
        </a:p>
      </dgm:t>
    </dgm:pt>
    <dgm:pt modelId="{EB3C363F-C3AD-4430-A669-5EE0E5546B86}" type="sibTrans" cxnId="{85A6F51C-9715-48DC-B758-6B938DA0A1FF}">
      <dgm:prSet/>
      <dgm:spPr/>
      <dgm:t>
        <a:bodyPr/>
        <a:lstStyle/>
        <a:p>
          <a:endParaRPr lang="en-US"/>
        </a:p>
      </dgm:t>
    </dgm:pt>
    <dgm:pt modelId="{D0131446-2E13-4B82-8691-6D563A47C744}">
      <dgm:prSet custT="1"/>
      <dgm:spPr/>
      <dgm:t>
        <a:bodyPr/>
        <a:lstStyle/>
        <a:p>
          <a:r>
            <a:rPr lang="it-IT" sz="4000" dirty="0"/>
            <a:t>DELLA SECONDA GUERRA MONDIALE</a:t>
          </a:r>
          <a:endParaRPr lang="en-US" sz="4000" dirty="0"/>
        </a:p>
      </dgm:t>
    </dgm:pt>
    <dgm:pt modelId="{B6128EC2-17A5-4F6D-8A5C-540802BFD263}" type="parTrans" cxnId="{0C6E7D90-6039-4B78-A495-3A733FBE29AA}">
      <dgm:prSet/>
      <dgm:spPr/>
      <dgm:t>
        <a:bodyPr/>
        <a:lstStyle/>
        <a:p>
          <a:endParaRPr lang="en-US"/>
        </a:p>
      </dgm:t>
    </dgm:pt>
    <dgm:pt modelId="{E326C641-C72A-4F8C-8DCD-C576EF8755CA}" type="sibTrans" cxnId="{0C6E7D90-6039-4B78-A495-3A733FBE29AA}">
      <dgm:prSet/>
      <dgm:spPr/>
      <dgm:t>
        <a:bodyPr/>
        <a:lstStyle/>
        <a:p>
          <a:endParaRPr lang="en-US"/>
        </a:p>
      </dgm:t>
    </dgm:pt>
    <dgm:pt modelId="{8D2AD8AA-5F25-4017-8076-B94C61D7E5F7}" type="pres">
      <dgm:prSet presAssocID="{C3E54EA1-E024-48F5-8DBC-ABE6C982A330}" presName="linear" presStyleCnt="0">
        <dgm:presLayoutVars>
          <dgm:animLvl val="lvl"/>
          <dgm:resizeHandles val="exact"/>
        </dgm:presLayoutVars>
      </dgm:prSet>
      <dgm:spPr/>
    </dgm:pt>
    <dgm:pt modelId="{5F5B9D6A-560A-4414-A811-24FEBD63F9A8}" type="pres">
      <dgm:prSet presAssocID="{6B1E071B-DF9B-4531-BE60-8AFBF57FDDCB}" presName="parentText" presStyleLbl="node1" presStyleIdx="0" presStyleCnt="2">
        <dgm:presLayoutVars>
          <dgm:chMax val="0"/>
          <dgm:bulletEnabled val="1"/>
        </dgm:presLayoutVars>
      </dgm:prSet>
      <dgm:spPr/>
    </dgm:pt>
    <dgm:pt modelId="{6249303B-344D-4075-B186-CE38420C3FFD}" type="pres">
      <dgm:prSet presAssocID="{EB3C363F-C3AD-4430-A669-5EE0E5546B86}" presName="spacer" presStyleCnt="0"/>
      <dgm:spPr/>
    </dgm:pt>
    <dgm:pt modelId="{4F0522C7-BCB8-46E1-86A9-A9071DF1F9D2}" type="pres">
      <dgm:prSet presAssocID="{D0131446-2E13-4B82-8691-6D563A47C744}" presName="parentText" presStyleLbl="node1" presStyleIdx="1" presStyleCnt="2">
        <dgm:presLayoutVars>
          <dgm:chMax val="0"/>
          <dgm:bulletEnabled val="1"/>
        </dgm:presLayoutVars>
      </dgm:prSet>
      <dgm:spPr/>
    </dgm:pt>
  </dgm:ptLst>
  <dgm:cxnLst>
    <dgm:cxn modelId="{85A6F51C-9715-48DC-B758-6B938DA0A1FF}" srcId="{C3E54EA1-E024-48F5-8DBC-ABE6C982A330}" destId="{6B1E071B-DF9B-4531-BE60-8AFBF57FDDCB}" srcOrd="0" destOrd="0" parTransId="{CE5A4DDF-7E79-4090-A103-A8373242A592}" sibTransId="{EB3C363F-C3AD-4430-A669-5EE0E5546B86}"/>
    <dgm:cxn modelId="{007F8C3A-2C68-4003-BB5E-06BF396E0703}" type="presOf" srcId="{6B1E071B-DF9B-4531-BE60-8AFBF57FDDCB}" destId="{5F5B9D6A-560A-4414-A811-24FEBD63F9A8}" srcOrd="0" destOrd="0" presId="urn:microsoft.com/office/officeart/2005/8/layout/vList2"/>
    <dgm:cxn modelId="{B39E735C-EFD0-466F-8ECE-28629E42B2A4}" type="presOf" srcId="{C3E54EA1-E024-48F5-8DBC-ABE6C982A330}" destId="{8D2AD8AA-5F25-4017-8076-B94C61D7E5F7}" srcOrd="0" destOrd="0" presId="urn:microsoft.com/office/officeart/2005/8/layout/vList2"/>
    <dgm:cxn modelId="{0C6E7D90-6039-4B78-A495-3A733FBE29AA}" srcId="{C3E54EA1-E024-48F5-8DBC-ABE6C982A330}" destId="{D0131446-2E13-4B82-8691-6D563A47C744}" srcOrd="1" destOrd="0" parTransId="{B6128EC2-17A5-4F6D-8A5C-540802BFD263}" sibTransId="{E326C641-C72A-4F8C-8DCD-C576EF8755CA}"/>
    <dgm:cxn modelId="{CD57AFED-2713-4073-8AB0-C7EA1BBD9CEC}" type="presOf" srcId="{D0131446-2E13-4B82-8691-6D563A47C744}" destId="{4F0522C7-BCB8-46E1-86A9-A9071DF1F9D2}" srcOrd="0" destOrd="0" presId="urn:microsoft.com/office/officeart/2005/8/layout/vList2"/>
    <dgm:cxn modelId="{B5E80739-237E-49BA-8833-54A45F35D363}" type="presParOf" srcId="{8D2AD8AA-5F25-4017-8076-B94C61D7E5F7}" destId="{5F5B9D6A-560A-4414-A811-24FEBD63F9A8}" srcOrd="0" destOrd="0" presId="urn:microsoft.com/office/officeart/2005/8/layout/vList2"/>
    <dgm:cxn modelId="{E8F76049-B88E-43EE-828F-544DF1210470}" type="presParOf" srcId="{8D2AD8AA-5F25-4017-8076-B94C61D7E5F7}" destId="{6249303B-344D-4075-B186-CE38420C3FFD}" srcOrd="1" destOrd="0" presId="urn:microsoft.com/office/officeart/2005/8/layout/vList2"/>
    <dgm:cxn modelId="{9C8CE4BE-0F0A-4A53-B350-057A5F849B0D}" type="presParOf" srcId="{8D2AD8AA-5F25-4017-8076-B94C61D7E5F7}" destId="{4F0522C7-BCB8-46E1-86A9-A9071DF1F9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B9D6A-560A-4414-A811-24FEBD63F9A8}">
      <dsp:nvSpPr>
        <dsp:cNvPr id="0" name=""/>
        <dsp:cNvSpPr/>
      </dsp:nvSpPr>
      <dsp:spPr>
        <a:xfrm>
          <a:off x="0" y="875190"/>
          <a:ext cx="6628804" cy="15210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UN VIAGGIO NEI LUOGHI  </a:t>
          </a:r>
          <a:endParaRPr lang="en-US" sz="4000" kern="1200" dirty="0"/>
        </a:p>
      </dsp:txBody>
      <dsp:txXfrm>
        <a:off x="74249" y="949439"/>
        <a:ext cx="6480306" cy="1372502"/>
      </dsp:txXfrm>
    </dsp:sp>
    <dsp:sp modelId="{4F0522C7-BCB8-46E1-86A9-A9071DF1F9D2}">
      <dsp:nvSpPr>
        <dsp:cNvPr id="0" name=""/>
        <dsp:cNvSpPr/>
      </dsp:nvSpPr>
      <dsp:spPr>
        <a:xfrm>
          <a:off x="0" y="2583390"/>
          <a:ext cx="6628804" cy="15210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it-IT" sz="4000" kern="1200" dirty="0"/>
            <a:t>DELLA SECONDA GUERRA MONDIALE</a:t>
          </a:r>
          <a:endParaRPr lang="en-US" sz="4000" kern="1200" dirty="0"/>
        </a:p>
      </dsp:txBody>
      <dsp:txXfrm>
        <a:off x="74249" y="2657639"/>
        <a:ext cx="6480306" cy="1372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380647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43546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6299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652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1770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5/9/2021</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420736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956861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5528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6431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4090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9059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2133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553884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it-IT" smtClean="0"/>
              <a:pPr/>
              <a:t>‹N›</a:t>
            </a:fld>
            <a:endParaRPr lang="it-IT"/>
          </a:p>
        </p:txBody>
      </p:sp>
    </p:spTree>
    <p:extLst>
      <p:ext uri="{BB962C8B-B14F-4D97-AF65-F5344CB8AC3E}">
        <p14:creationId xmlns:p14="http://schemas.microsoft.com/office/powerpoint/2010/main" val="67367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4A8E5F-40E5-4553-9F3C-699F1A5B8145}" type="datetimeFigureOut">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09.05.2021</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CD45B7-DFE2-4393-8D37-380FC36BF3AA}"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272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522757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A87A34-81AB-432B-8DAE-1953F412C126}" type="datetimeFigureOut">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5/9/2021</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114416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5986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8688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A8E5F-40E5-4553-9F3C-699F1A5B8145}" type="datetimeFigureOut">
              <a:rPr lang="de-DE" smtClean="0"/>
              <a:t>09.05.2021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6CD45B7-DFE2-4393-8D37-380FC36BF3AA}" type="slidenum">
              <a:rPr lang="de-DE" smtClean="0"/>
              <a:t>‹N›</a:t>
            </a:fld>
            <a:endParaRPr lang="de-DE"/>
          </a:p>
        </p:txBody>
      </p:sp>
    </p:spTree>
    <p:extLst>
      <p:ext uri="{BB962C8B-B14F-4D97-AF65-F5344CB8AC3E}">
        <p14:creationId xmlns:p14="http://schemas.microsoft.com/office/powerpoint/2010/main" val="3164786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37471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6113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5/9/2021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70106748"/>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33.jp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10">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olo 1">
            <a:extLst>
              <a:ext uri="{FF2B5EF4-FFF2-40B4-BE49-F238E27FC236}">
                <a16:creationId xmlns:a16="http://schemas.microsoft.com/office/drawing/2014/main" id="{28A65769-05D2-414B-A627-7A2656EBEEC7}"/>
              </a:ext>
            </a:extLst>
          </p:cNvPr>
          <p:cNvSpPr>
            <a:spLocks noGrp="1"/>
          </p:cNvSpPr>
          <p:nvPr>
            <p:ph type="title"/>
          </p:nvPr>
        </p:nvSpPr>
        <p:spPr>
          <a:xfrm>
            <a:off x="130629" y="1788160"/>
            <a:ext cx="4069433" cy="2956560"/>
          </a:xfrm>
        </p:spPr>
        <p:txBody>
          <a:bodyPr anchor="ctr">
            <a:normAutofit/>
          </a:bodyPr>
          <a:lstStyle/>
          <a:p>
            <a:r>
              <a:rPr lang="it-IT" sz="3200" b="1" i="1" dirty="0">
                <a:latin typeface="Algerian" panose="04020705040A02060702" pitchFamily="82" charset="0"/>
              </a:rPr>
              <a:t>PILLOLE DI STORIA</a:t>
            </a:r>
          </a:p>
        </p:txBody>
      </p:sp>
      <p:graphicFrame>
        <p:nvGraphicFramePr>
          <p:cNvPr id="5" name="Segnaposto contenuto 2">
            <a:extLst>
              <a:ext uri="{FF2B5EF4-FFF2-40B4-BE49-F238E27FC236}">
                <a16:creationId xmlns:a16="http://schemas.microsoft.com/office/drawing/2014/main" id="{12F60B7B-9251-4977-A181-D06B9D9AF50C}"/>
              </a:ext>
            </a:extLst>
          </p:cNvPr>
          <p:cNvGraphicFramePr>
            <a:graphicFrameLocks noGrp="1"/>
          </p:cNvGraphicFramePr>
          <p:nvPr>
            <p:ph idx="1"/>
            <p:extLst>
              <p:ext uri="{D42A27DB-BD31-4B8C-83A1-F6EECF244321}">
                <p14:modId xmlns:p14="http://schemas.microsoft.com/office/powerpoint/2010/main" val="3086704125"/>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17151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AA4B20-A06C-4978-B631-4F56670C011E}"/>
              </a:ext>
            </a:extLst>
          </p:cNvPr>
          <p:cNvSpPr>
            <a:spLocks noGrp="1"/>
          </p:cNvSpPr>
          <p:nvPr>
            <p:ph type="ctrTitle"/>
          </p:nvPr>
        </p:nvSpPr>
        <p:spPr>
          <a:xfrm>
            <a:off x="0" y="92765"/>
            <a:ext cx="12192000" cy="774322"/>
          </a:xfrm>
        </p:spPr>
        <p:txBody>
          <a:bodyPr>
            <a:normAutofit fontScale="90000"/>
          </a:bodyPr>
          <a:lstStyle/>
          <a:p>
            <a:r>
              <a:rPr lang="it-IT" dirty="0">
                <a:solidFill>
                  <a:srgbClr val="FF0000"/>
                </a:solidFill>
                <a:latin typeface="Berlin Sans FB" panose="020E0602020502020306" pitchFamily="34" charset="0"/>
                <a:cs typeface="Aharoni" panose="02010803020104030203" pitchFamily="2" charset="-79"/>
              </a:rPr>
              <a:t>L’Egitto e basi inglesi</a:t>
            </a:r>
          </a:p>
        </p:txBody>
      </p:sp>
      <p:sp>
        <p:nvSpPr>
          <p:cNvPr id="3" name="Sottotitolo 2">
            <a:extLst>
              <a:ext uri="{FF2B5EF4-FFF2-40B4-BE49-F238E27FC236}">
                <a16:creationId xmlns:a16="http://schemas.microsoft.com/office/drawing/2014/main" id="{27660084-317C-4791-AE94-6767E4A069E1}"/>
              </a:ext>
            </a:extLst>
          </p:cNvPr>
          <p:cNvSpPr>
            <a:spLocks noGrp="1"/>
          </p:cNvSpPr>
          <p:nvPr>
            <p:ph type="subTitle" idx="1"/>
          </p:nvPr>
        </p:nvSpPr>
        <p:spPr>
          <a:xfrm>
            <a:off x="-1" y="1084125"/>
            <a:ext cx="11953461" cy="6032292"/>
          </a:xfrm>
        </p:spPr>
        <p:txBody>
          <a:bodyPr/>
          <a:lstStyle/>
          <a:p>
            <a:pPr marL="342900" indent="-342900" algn="l">
              <a:buFont typeface="Arial" panose="020B0604020202020204" pitchFamily="34" charset="0"/>
              <a:buChar char="•"/>
            </a:pPr>
            <a:r>
              <a:rPr lang="it-IT" sz="2000" dirty="0"/>
              <a:t>La svolta nella Seconda guerra mondiale avvenne sul fronte nordafricano nell’ottobre del ‘42.</a:t>
            </a:r>
          </a:p>
          <a:p>
            <a:pPr marL="342900" indent="-342900" algn="l">
              <a:buFont typeface="Arial" panose="020B0604020202020204" pitchFamily="34" charset="0"/>
              <a:buChar char="•"/>
            </a:pPr>
            <a:r>
              <a:rPr lang="it-IT" sz="2000" dirty="0"/>
              <a:t>                                                                                     </a:t>
            </a:r>
          </a:p>
          <a:p>
            <a:pPr marL="342900" indent="-342900" algn="l">
              <a:buFont typeface="Arial" panose="020B0604020202020204" pitchFamily="34" charset="0"/>
              <a:buChar char="•"/>
            </a:pPr>
            <a:endParaRPr lang="it-IT" sz="2000" dirty="0"/>
          </a:p>
          <a:p>
            <a:pPr marL="342900" indent="-342900" algn="l">
              <a:buFont typeface="Arial" panose="020B0604020202020204" pitchFamily="34" charset="0"/>
              <a:buChar char="•"/>
            </a:pPr>
            <a:endParaRPr lang="it-IT" sz="2000" dirty="0"/>
          </a:p>
          <a:p>
            <a:pPr marL="342900" indent="-342900" algn="l">
              <a:buFont typeface="Arial" panose="020B0604020202020204" pitchFamily="34" charset="0"/>
              <a:buChar char="•"/>
            </a:pPr>
            <a:endParaRPr lang="it-IT" sz="2000" dirty="0"/>
          </a:p>
          <a:p>
            <a:pPr marL="342900" indent="-342900" algn="l">
              <a:buFont typeface="Arial" panose="020B0604020202020204" pitchFamily="34" charset="0"/>
              <a:buChar char="•"/>
            </a:pPr>
            <a:endParaRPr lang="it-IT" sz="2000" dirty="0"/>
          </a:p>
          <a:p>
            <a:pPr algn="l"/>
            <a:r>
              <a:rPr lang="it-IT" sz="2000" dirty="0"/>
              <a:t>Le truppe tedesche e italiane, dirette verso l’Egitto britannico, arrivarono fino alla città di Alessandria.</a:t>
            </a:r>
          </a:p>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endParaRPr lang="it-IT" dirty="0"/>
          </a:p>
          <a:p>
            <a:pPr marL="342900" indent="-342900" algn="l">
              <a:buFont typeface="Arial" panose="020B0604020202020204" pitchFamily="34" charset="0"/>
              <a:buChar char="•"/>
            </a:pPr>
            <a:endParaRPr lang="it-IT" dirty="0"/>
          </a:p>
        </p:txBody>
      </p:sp>
      <p:pic>
        <p:nvPicPr>
          <p:cNvPr id="6" name="Immagine 5">
            <a:extLst>
              <a:ext uri="{FF2B5EF4-FFF2-40B4-BE49-F238E27FC236}">
                <a16:creationId xmlns:a16="http://schemas.microsoft.com/office/drawing/2014/main" id="{F95FD18B-7573-46DD-BBC4-E5EE33116503}"/>
              </a:ext>
            </a:extLst>
          </p:cNvPr>
          <p:cNvPicPr>
            <a:picLocks noChangeAspect="1"/>
          </p:cNvPicPr>
          <p:nvPr/>
        </p:nvPicPr>
        <p:blipFill>
          <a:blip r:embed="rId2"/>
          <a:stretch>
            <a:fillRect/>
          </a:stretch>
        </p:blipFill>
        <p:spPr>
          <a:xfrm>
            <a:off x="238540" y="4667603"/>
            <a:ext cx="3821079" cy="2190397"/>
          </a:xfrm>
          <a:prstGeom prst="rect">
            <a:avLst/>
          </a:prstGeom>
          <a:ln>
            <a:noFill/>
          </a:ln>
          <a:effectLst>
            <a:softEdge rad="112500"/>
          </a:effectLst>
        </p:spPr>
      </p:pic>
      <p:pic>
        <p:nvPicPr>
          <p:cNvPr id="8" name="Immagine 7">
            <a:extLst>
              <a:ext uri="{FF2B5EF4-FFF2-40B4-BE49-F238E27FC236}">
                <a16:creationId xmlns:a16="http://schemas.microsoft.com/office/drawing/2014/main" id="{DF57030E-9A2C-4DCF-90BD-1097380D8C2E}"/>
              </a:ext>
            </a:extLst>
          </p:cNvPr>
          <p:cNvPicPr>
            <a:picLocks noChangeAspect="1"/>
          </p:cNvPicPr>
          <p:nvPr/>
        </p:nvPicPr>
        <p:blipFill>
          <a:blip r:embed="rId3"/>
          <a:stretch>
            <a:fillRect/>
          </a:stretch>
        </p:blipFill>
        <p:spPr>
          <a:xfrm>
            <a:off x="238540" y="1557869"/>
            <a:ext cx="4645267" cy="2008292"/>
          </a:xfrm>
          <a:prstGeom prst="rect">
            <a:avLst/>
          </a:prstGeom>
          <a:ln>
            <a:noFill/>
          </a:ln>
          <a:effectLst>
            <a:softEdge rad="112500"/>
          </a:effectLst>
        </p:spPr>
      </p:pic>
      <p:pic>
        <p:nvPicPr>
          <p:cNvPr id="10" name="Immagine 9">
            <a:extLst>
              <a:ext uri="{FF2B5EF4-FFF2-40B4-BE49-F238E27FC236}">
                <a16:creationId xmlns:a16="http://schemas.microsoft.com/office/drawing/2014/main" id="{D0C4D185-EFB4-42B0-B232-F366898437C3}"/>
              </a:ext>
            </a:extLst>
          </p:cNvPr>
          <p:cNvPicPr>
            <a:picLocks noChangeAspect="1"/>
          </p:cNvPicPr>
          <p:nvPr/>
        </p:nvPicPr>
        <p:blipFill>
          <a:blip r:embed="rId4"/>
          <a:stretch>
            <a:fillRect/>
          </a:stretch>
        </p:blipFill>
        <p:spPr>
          <a:xfrm>
            <a:off x="7067876" y="4629958"/>
            <a:ext cx="3933997" cy="2190397"/>
          </a:xfrm>
          <a:prstGeom prst="rect">
            <a:avLst/>
          </a:prstGeom>
          <a:ln>
            <a:noFill/>
          </a:ln>
          <a:effectLst>
            <a:softEdge rad="112500"/>
          </a:effectLst>
        </p:spPr>
      </p:pic>
    </p:spTree>
    <p:extLst>
      <p:ext uri="{BB962C8B-B14F-4D97-AF65-F5344CB8AC3E}">
        <p14:creationId xmlns:p14="http://schemas.microsoft.com/office/powerpoint/2010/main" val="3751310867"/>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5157FA-5DE6-4682-95E0-D074F8A7536B}"/>
              </a:ext>
            </a:extLst>
          </p:cNvPr>
          <p:cNvSpPr>
            <a:spLocks noGrp="1"/>
          </p:cNvSpPr>
          <p:nvPr>
            <p:ph type="title"/>
          </p:nvPr>
        </p:nvSpPr>
        <p:spPr>
          <a:xfrm flipH="1">
            <a:off x="12745278" y="1266273"/>
            <a:ext cx="294861" cy="72197"/>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id="{3D248309-4EBC-45C4-8E7A-2E0F64E6295B}"/>
              </a:ext>
            </a:extLst>
          </p:cNvPr>
          <p:cNvSpPr>
            <a:spLocks noGrp="1"/>
          </p:cNvSpPr>
          <p:nvPr>
            <p:ph idx="1"/>
          </p:nvPr>
        </p:nvSpPr>
        <p:spPr>
          <a:xfrm>
            <a:off x="0" y="33128"/>
            <a:ext cx="12192000" cy="7440691"/>
          </a:xfrm>
        </p:spPr>
        <p:txBody>
          <a:bodyPr>
            <a:normAutofit/>
          </a:bodyPr>
          <a:lstStyle/>
          <a:p>
            <a:r>
              <a:rPr lang="it-IT" sz="2000" dirty="0"/>
              <a:t>Tra il 23 ottobre e il 3 novembre del 1942 nel deserto libico El Alamein, il comandante britannico Bernard </a:t>
            </a:r>
            <a:r>
              <a:rPr lang="it-IT" sz="2000" dirty="0" err="1"/>
              <a:t>Law</a:t>
            </a:r>
            <a:r>
              <a:rPr lang="it-IT" sz="2000" dirty="0"/>
              <a:t> Montgomery sconfisse pesantemente il generale tedesco Irwin Rommel </a:t>
            </a:r>
          </a:p>
          <a:p>
            <a:pPr marL="0" indent="0">
              <a:buNone/>
            </a:pPr>
            <a:endParaRPr lang="it-IT" sz="2000" dirty="0"/>
          </a:p>
          <a:p>
            <a:pPr marL="0" indent="0">
              <a:buNone/>
            </a:pPr>
            <a:endParaRPr lang="it-IT" sz="2000" dirty="0"/>
          </a:p>
          <a:p>
            <a:pPr marL="0" indent="0">
              <a:buNone/>
            </a:pPr>
            <a:endParaRPr lang="it-IT" sz="2000" dirty="0"/>
          </a:p>
          <a:p>
            <a:pPr marL="0" indent="0">
              <a:buNone/>
            </a:pPr>
            <a:endParaRPr lang="it-IT" sz="2000" dirty="0"/>
          </a:p>
          <a:p>
            <a:r>
              <a:rPr lang="it-IT" sz="2000" dirty="0"/>
              <a:t>Gli americani sbarcarono in Marocco e in Algeria, avanzarono verso est fino e presero il controllo di una base strategica fondamentale nel Mediterraneo in vista dell’attacco alla «fortezza Europa» che avvenne con lo sbarco in Sicilia nel luglio del ‘43</a:t>
            </a:r>
          </a:p>
          <a:p>
            <a:endParaRPr lang="it-IT" sz="2000" dirty="0"/>
          </a:p>
          <a:p>
            <a:endParaRPr lang="it-IT" sz="2000" dirty="0"/>
          </a:p>
          <a:p>
            <a:pPr marL="0" indent="0">
              <a:buNone/>
            </a:pPr>
            <a:endParaRPr lang="it-IT" sz="2000" dirty="0"/>
          </a:p>
          <a:p>
            <a:pPr marL="0" indent="0">
              <a:buNone/>
            </a:pPr>
            <a:endParaRPr lang="it-IT" sz="2000" dirty="0"/>
          </a:p>
          <a:p>
            <a:pPr marL="0" indent="0">
              <a:buNone/>
            </a:pPr>
            <a:r>
              <a:rPr lang="it-IT" sz="2000" dirty="0"/>
              <a:t>Nel maggio del 1943 le truppe dell’Asse furono sconfitte e lasciarono</a:t>
            </a:r>
          </a:p>
          <a:p>
            <a:pPr marL="0" indent="0">
              <a:buNone/>
            </a:pPr>
            <a:r>
              <a:rPr lang="it-IT" sz="2000" dirty="0"/>
              <a:t> i territori africani.</a:t>
            </a:r>
          </a:p>
        </p:txBody>
      </p:sp>
      <p:pic>
        <p:nvPicPr>
          <p:cNvPr id="7" name="Immagine 6">
            <a:extLst>
              <a:ext uri="{FF2B5EF4-FFF2-40B4-BE49-F238E27FC236}">
                <a16:creationId xmlns:a16="http://schemas.microsoft.com/office/drawing/2014/main" id="{BBFAE8B6-9BF4-4DEB-B6AD-1F395B98B453}"/>
              </a:ext>
            </a:extLst>
          </p:cNvPr>
          <p:cNvPicPr>
            <a:picLocks noChangeAspect="1"/>
          </p:cNvPicPr>
          <p:nvPr/>
        </p:nvPicPr>
        <p:blipFill>
          <a:blip r:embed="rId2"/>
          <a:stretch>
            <a:fillRect/>
          </a:stretch>
        </p:blipFill>
        <p:spPr>
          <a:xfrm>
            <a:off x="9717985" y="4429477"/>
            <a:ext cx="2474015" cy="2477353"/>
          </a:xfrm>
          <a:prstGeom prst="rect">
            <a:avLst/>
          </a:prstGeom>
          <a:ln>
            <a:noFill/>
          </a:ln>
          <a:effectLst>
            <a:softEdge rad="112500"/>
          </a:effectLst>
        </p:spPr>
      </p:pic>
      <p:pic>
        <p:nvPicPr>
          <p:cNvPr id="11" name="Immagine 10">
            <a:extLst>
              <a:ext uri="{FF2B5EF4-FFF2-40B4-BE49-F238E27FC236}">
                <a16:creationId xmlns:a16="http://schemas.microsoft.com/office/drawing/2014/main" id="{B486C2B4-E998-4802-91C9-57500F131104}"/>
              </a:ext>
            </a:extLst>
          </p:cNvPr>
          <p:cNvPicPr>
            <a:picLocks noChangeAspect="1"/>
          </p:cNvPicPr>
          <p:nvPr/>
        </p:nvPicPr>
        <p:blipFill>
          <a:blip r:embed="rId3"/>
          <a:stretch>
            <a:fillRect/>
          </a:stretch>
        </p:blipFill>
        <p:spPr>
          <a:xfrm>
            <a:off x="2860442" y="5668154"/>
            <a:ext cx="3498574" cy="1236778"/>
          </a:xfrm>
          <a:prstGeom prst="rect">
            <a:avLst/>
          </a:prstGeom>
          <a:ln>
            <a:noFill/>
          </a:ln>
          <a:effectLst>
            <a:softEdge rad="112500"/>
          </a:effectLst>
        </p:spPr>
      </p:pic>
      <p:pic>
        <p:nvPicPr>
          <p:cNvPr id="13" name="Immagine 12">
            <a:extLst>
              <a:ext uri="{FF2B5EF4-FFF2-40B4-BE49-F238E27FC236}">
                <a16:creationId xmlns:a16="http://schemas.microsoft.com/office/drawing/2014/main" id="{394CCD6F-CFB7-497F-B858-FF24E3213817}"/>
              </a:ext>
            </a:extLst>
          </p:cNvPr>
          <p:cNvPicPr>
            <a:picLocks noChangeAspect="1"/>
          </p:cNvPicPr>
          <p:nvPr/>
        </p:nvPicPr>
        <p:blipFill>
          <a:blip r:embed="rId4"/>
          <a:stretch>
            <a:fillRect/>
          </a:stretch>
        </p:blipFill>
        <p:spPr>
          <a:xfrm>
            <a:off x="477078" y="3676637"/>
            <a:ext cx="3180522" cy="1455353"/>
          </a:xfrm>
          <a:prstGeom prst="rect">
            <a:avLst/>
          </a:prstGeom>
          <a:ln>
            <a:noFill/>
          </a:ln>
          <a:effectLst>
            <a:softEdge rad="112500"/>
          </a:effectLst>
        </p:spPr>
      </p:pic>
      <p:pic>
        <p:nvPicPr>
          <p:cNvPr id="15" name="Immagine 14">
            <a:extLst>
              <a:ext uri="{FF2B5EF4-FFF2-40B4-BE49-F238E27FC236}">
                <a16:creationId xmlns:a16="http://schemas.microsoft.com/office/drawing/2014/main" id="{AD6D7F96-AF36-4107-AE9C-C639B5B2C1D2}"/>
              </a:ext>
            </a:extLst>
          </p:cNvPr>
          <p:cNvPicPr>
            <a:picLocks noChangeAspect="1"/>
          </p:cNvPicPr>
          <p:nvPr/>
        </p:nvPicPr>
        <p:blipFill>
          <a:blip r:embed="rId5"/>
          <a:stretch>
            <a:fillRect/>
          </a:stretch>
        </p:blipFill>
        <p:spPr>
          <a:xfrm>
            <a:off x="6007562" y="3200741"/>
            <a:ext cx="3498574" cy="1837660"/>
          </a:xfrm>
          <a:prstGeom prst="rect">
            <a:avLst/>
          </a:prstGeom>
          <a:ln>
            <a:noFill/>
          </a:ln>
          <a:effectLst>
            <a:softEdge rad="112500"/>
          </a:effectLst>
        </p:spPr>
      </p:pic>
      <p:pic>
        <p:nvPicPr>
          <p:cNvPr id="17" name="Immagine 16">
            <a:extLst>
              <a:ext uri="{FF2B5EF4-FFF2-40B4-BE49-F238E27FC236}">
                <a16:creationId xmlns:a16="http://schemas.microsoft.com/office/drawing/2014/main" id="{142A8256-CF58-4BFF-9545-1FB77131E389}"/>
              </a:ext>
            </a:extLst>
          </p:cNvPr>
          <p:cNvPicPr>
            <a:picLocks noChangeAspect="1"/>
          </p:cNvPicPr>
          <p:nvPr/>
        </p:nvPicPr>
        <p:blipFill>
          <a:blip r:embed="rId6"/>
          <a:stretch>
            <a:fillRect/>
          </a:stretch>
        </p:blipFill>
        <p:spPr>
          <a:xfrm>
            <a:off x="4735167" y="765323"/>
            <a:ext cx="4982818" cy="1682095"/>
          </a:xfrm>
          <a:prstGeom prst="rect">
            <a:avLst/>
          </a:prstGeom>
          <a:ln>
            <a:noFill/>
          </a:ln>
          <a:effectLst>
            <a:softEdge rad="112500"/>
          </a:effectLst>
        </p:spPr>
      </p:pic>
    </p:spTree>
    <p:extLst>
      <p:ext uri="{BB962C8B-B14F-4D97-AF65-F5344CB8AC3E}">
        <p14:creationId xmlns:p14="http://schemas.microsoft.com/office/powerpoint/2010/main" val="75907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5599" y="515281"/>
            <a:ext cx="11361420" cy="1181456"/>
          </a:xfrm>
          <a:prstGeom prst="rect">
            <a:avLst/>
          </a:prstGeom>
          <a:solidFill>
            <a:srgbClr val="F3F3F3"/>
          </a:solidFill>
          <a:ln w="9524">
            <a:solidFill>
              <a:srgbClr val="CC0000"/>
            </a:solidFill>
          </a:ln>
        </p:spPr>
        <p:txBody>
          <a:bodyPr vert="horz" wrap="square" lIns="0" tIns="113453" rIns="0" bIns="0" rtlCol="0" anchor="ctr">
            <a:spAutoFit/>
          </a:bodyPr>
          <a:lstStyle/>
          <a:p>
            <a:pPr marL="847" algn="ctr">
              <a:lnSpc>
                <a:spcPct val="100000"/>
              </a:lnSpc>
              <a:spcBef>
                <a:spcPts val="893"/>
              </a:spcBef>
            </a:pPr>
            <a:r>
              <a:rPr sz="6933" spc="-233" dirty="0"/>
              <a:t>LENINGRADO</a:t>
            </a:r>
            <a:endParaRPr sz="6933"/>
          </a:p>
        </p:txBody>
      </p:sp>
      <p:pic>
        <p:nvPicPr>
          <p:cNvPr id="3" name="object 3"/>
          <p:cNvPicPr/>
          <p:nvPr/>
        </p:nvPicPr>
        <p:blipFill>
          <a:blip r:embed="rId2" cstate="print"/>
          <a:stretch>
            <a:fillRect/>
          </a:stretch>
        </p:blipFill>
        <p:spPr>
          <a:xfrm>
            <a:off x="1998133" y="1824967"/>
            <a:ext cx="8195731" cy="4609167"/>
          </a:xfrm>
          <a:prstGeom prst="rect">
            <a:avLst/>
          </a:prstGeom>
        </p:spPr>
      </p:pic>
    </p:spTree>
    <p:extLst>
      <p:ext uri="{BB962C8B-B14F-4D97-AF65-F5344CB8AC3E}">
        <p14:creationId xmlns:p14="http://schemas.microsoft.com/office/powerpoint/2010/main" val="19064768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940" y="333539"/>
            <a:ext cx="7529209" cy="697627"/>
          </a:xfrm>
          <a:prstGeom prst="rect">
            <a:avLst/>
          </a:prstGeom>
        </p:spPr>
        <p:txBody>
          <a:bodyPr vert="horz" wrap="square" lIns="0" tIns="20320" rIns="0" bIns="0" rtlCol="0" anchor="ctr">
            <a:spAutoFit/>
          </a:bodyPr>
          <a:lstStyle/>
          <a:p>
            <a:pPr marL="394537">
              <a:lnSpc>
                <a:spcPct val="100000"/>
              </a:lnSpc>
              <a:spcBef>
                <a:spcPts val="160"/>
              </a:spcBef>
            </a:pPr>
            <a:r>
              <a:rPr lang="it-IT" spc="20" dirty="0"/>
              <a:t>L</a:t>
            </a:r>
            <a:r>
              <a:rPr spc="20" dirty="0"/>
              <a:t>’</a:t>
            </a:r>
            <a:r>
              <a:rPr spc="20" dirty="0" err="1"/>
              <a:t>assedio</a:t>
            </a:r>
            <a:r>
              <a:rPr spc="20" dirty="0"/>
              <a:t> </a:t>
            </a:r>
            <a:r>
              <a:rPr spc="-33" dirty="0"/>
              <a:t>di</a:t>
            </a:r>
            <a:r>
              <a:rPr spc="20" dirty="0"/>
              <a:t> </a:t>
            </a:r>
            <a:r>
              <a:rPr spc="60" dirty="0"/>
              <a:t>Leningrado</a:t>
            </a:r>
          </a:p>
        </p:txBody>
      </p:sp>
      <p:sp>
        <p:nvSpPr>
          <p:cNvPr id="3" name="object 3"/>
          <p:cNvSpPr/>
          <p:nvPr/>
        </p:nvSpPr>
        <p:spPr>
          <a:xfrm>
            <a:off x="6096000" y="1226868"/>
            <a:ext cx="5699760" cy="5297593"/>
          </a:xfrm>
          <a:custGeom>
            <a:avLst/>
            <a:gdLst/>
            <a:ahLst/>
            <a:cxnLst/>
            <a:rect l="l" t="t" r="r" b="b"/>
            <a:pathLst>
              <a:path w="4274820" h="3973195">
                <a:moveTo>
                  <a:pt x="0" y="0"/>
                </a:moveTo>
                <a:lnTo>
                  <a:pt x="4274399" y="0"/>
                </a:lnTo>
                <a:lnTo>
                  <a:pt x="4274399" y="3972599"/>
                </a:lnTo>
                <a:lnTo>
                  <a:pt x="0" y="3972599"/>
                </a:lnTo>
                <a:lnTo>
                  <a:pt x="0" y="0"/>
                </a:lnTo>
                <a:close/>
              </a:path>
            </a:pathLst>
          </a:custGeom>
          <a:ln w="9524">
            <a:solidFill>
              <a:srgbClr val="000000"/>
            </a:solidFill>
          </a:ln>
        </p:spPr>
        <p:txBody>
          <a:bodyPr wrap="square" lIns="0" tIns="0" rIns="0" bIns="0" rtlCol="0"/>
          <a:lstStyle/>
          <a:p>
            <a:endParaRPr sz="1867"/>
          </a:p>
        </p:txBody>
      </p:sp>
      <p:sp>
        <p:nvSpPr>
          <p:cNvPr id="4" name="object 4"/>
          <p:cNvSpPr txBox="1"/>
          <p:nvPr/>
        </p:nvSpPr>
        <p:spPr>
          <a:xfrm>
            <a:off x="6193367" y="1295175"/>
            <a:ext cx="5483860" cy="4663670"/>
          </a:xfrm>
          <a:prstGeom prst="rect">
            <a:avLst/>
          </a:prstGeom>
        </p:spPr>
        <p:txBody>
          <a:bodyPr vert="horz" wrap="square" lIns="0" tIns="46567" rIns="0" bIns="0" rtlCol="0">
            <a:spAutoFit/>
          </a:bodyPr>
          <a:lstStyle/>
          <a:p>
            <a:pPr marL="16933" marR="6773">
              <a:lnSpc>
                <a:spcPts val="2960"/>
              </a:lnSpc>
              <a:spcBef>
                <a:spcPts val="367"/>
              </a:spcBef>
            </a:pPr>
            <a:r>
              <a:rPr sz="2600" spc="-7" dirty="0">
                <a:solidFill>
                  <a:srgbClr val="FFFF00"/>
                </a:solidFill>
              </a:rPr>
              <a:t>L'</a:t>
            </a:r>
            <a:r>
              <a:rPr sz="2600" b="1" spc="-7" dirty="0">
                <a:solidFill>
                  <a:srgbClr val="FFFF00"/>
                </a:solidFill>
              </a:rPr>
              <a:t>assedio di Leningrado </a:t>
            </a:r>
            <a:r>
              <a:rPr sz="2600" spc="-7" dirty="0">
                <a:solidFill>
                  <a:srgbClr val="FFFF00"/>
                </a:solidFill>
              </a:rPr>
              <a:t>durante la </a:t>
            </a:r>
            <a:r>
              <a:rPr sz="2600" dirty="0">
                <a:solidFill>
                  <a:srgbClr val="FFFF00"/>
                </a:solidFill>
              </a:rPr>
              <a:t> seconda</a:t>
            </a:r>
            <a:r>
              <a:rPr sz="2600" spc="-33" dirty="0">
                <a:solidFill>
                  <a:srgbClr val="FFFF00"/>
                </a:solidFill>
              </a:rPr>
              <a:t> </a:t>
            </a:r>
            <a:r>
              <a:rPr sz="2600" spc="-7" dirty="0">
                <a:solidFill>
                  <a:srgbClr val="FFFF00"/>
                </a:solidFill>
              </a:rPr>
              <a:t>guerra</a:t>
            </a:r>
            <a:r>
              <a:rPr sz="2600" spc="-33" dirty="0">
                <a:solidFill>
                  <a:srgbClr val="FFFF00"/>
                </a:solidFill>
              </a:rPr>
              <a:t> </a:t>
            </a:r>
            <a:r>
              <a:rPr sz="2600" dirty="0">
                <a:solidFill>
                  <a:srgbClr val="FFFF00"/>
                </a:solidFill>
              </a:rPr>
              <a:t>mondiale</a:t>
            </a:r>
            <a:r>
              <a:rPr sz="2600" spc="-33" dirty="0">
                <a:solidFill>
                  <a:srgbClr val="FFFF00"/>
                </a:solidFill>
              </a:rPr>
              <a:t> </a:t>
            </a:r>
            <a:r>
              <a:rPr sz="2600" dirty="0">
                <a:solidFill>
                  <a:srgbClr val="FFFF00"/>
                </a:solidFill>
              </a:rPr>
              <a:t>è</a:t>
            </a:r>
            <a:r>
              <a:rPr sz="2600" spc="-27" dirty="0">
                <a:solidFill>
                  <a:srgbClr val="FFFF00"/>
                </a:solidFill>
              </a:rPr>
              <a:t> </a:t>
            </a:r>
            <a:r>
              <a:rPr sz="2600" dirty="0">
                <a:solidFill>
                  <a:srgbClr val="FFFF00"/>
                </a:solidFill>
              </a:rPr>
              <a:t>stata</a:t>
            </a:r>
            <a:r>
              <a:rPr sz="2600" spc="-33" dirty="0">
                <a:solidFill>
                  <a:srgbClr val="FFFF00"/>
                </a:solidFill>
              </a:rPr>
              <a:t> </a:t>
            </a:r>
            <a:r>
              <a:rPr sz="2600" spc="-7" dirty="0">
                <a:solidFill>
                  <a:srgbClr val="FFFF00"/>
                </a:solidFill>
              </a:rPr>
              <a:t>una </a:t>
            </a:r>
            <a:r>
              <a:rPr sz="2600" spc="-700" dirty="0">
                <a:solidFill>
                  <a:srgbClr val="FFFF00"/>
                </a:solidFill>
              </a:rPr>
              <a:t> </a:t>
            </a:r>
            <a:r>
              <a:rPr sz="2600" spc="-7" dirty="0">
                <a:solidFill>
                  <a:srgbClr val="FFFF00"/>
                </a:solidFill>
              </a:rPr>
              <a:t>delle</a:t>
            </a:r>
            <a:r>
              <a:rPr sz="2600" spc="147" dirty="0">
                <a:solidFill>
                  <a:srgbClr val="FFFF00"/>
                </a:solidFill>
              </a:rPr>
              <a:t> </a:t>
            </a:r>
            <a:r>
              <a:rPr sz="2600" spc="-7" dirty="0">
                <a:solidFill>
                  <a:srgbClr val="FFFF00"/>
                </a:solidFill>
              </a:rPr>
              <a:t>piu</a:t>
            </a:r>
            <a:r>
              <a:rPr sz="2600" spc="152" dirty="0">
                <a:solidFill>
                  <a:srgbClr val="FFFF00"/>
                </a:solidFill>
              </a:rPr>
              <a:t> </a:t>
            </a:r>
            <a:r>
              <a:rPr sz="2600" spc="-7" dirty="0">
                <a:solidFill>
                  <a:srgbClr val="FFFF00"/>
                </a:solidFill>
              </a:rPr>
              <a:t>ardenti</a:t>
            </a:r>
            <a:r>
              <a:rPr sz="2600" spc="152" dirty="0">
                <a:solidFill>
                  <a:srgbClr val="FFFF00"/>
                </a:solidFill>
              </a:rPr>
              <a:t> </a:t>
            </a:r>
            <a:r>
              <a:rPr sz="2600" dirty="0">
                <a:solidFill>
                  <a:srgbClr val="FFFF00"/>
                </a:solidFill>
              </a:rPr>
              <a:t>sconfitte</a:t>
            </a:r>
            <a:r>
              <a:rPr sz="2600" spc="147" dirty="0">
                <a:solidFill>
                  <a:srgbClr val="FFFF00"/>
                </a:solidFill>
              </a:rPr>
              <a:t> </a:t>
            </a:r>
            <a:r>
              <a:rPr sz="2600" spc="-7" dirty="0">
                <a:solidFill>
                  <a:srgbClr val="FFFF00"/>
                </a:solidFill>
              </a:rPr>
              <a:t>nella </a:t>
            </a:r>
            <a:r>
              <a:rPr sz="2600" dirty="0">
                <a:solidFill>
                  <a:srgbClr val="FFFF00"/>
                </a:solidFill>
              </a:rPr>
              <a:t> </a:t>
            </a:r>
            <a:r>
              <a:rPr sz="2600" spc="-7" dirty="0">
                <a:solidFill>
                  <a:srgbClr val="FFFF00"/>
                </a:solidFill>
              </a:rPr>
              <a:t>guerra lampo di Adolf Hitler </a:t>
            </a:r>
            <a:r>
              <a:rPr sz="2600" dirty="0">
                <a:solidFill>
                  <a:srgbClr val="FFFF00"/>
                </a:solidFill>
              </a:rPr>
              <a:t>contro </a:t>
            </a:r>
            <a:r>
              <a:rPr sz="2600" spc="7" dirty="0">
                <a:solidFill>
                  <a:srgbClr val="FFFF00"/>
                </a:solidFill>
              </a:rPr>
              <a:t> </a:t>
            </a:r>
            <a:r>
              <a:rPr sz="2600" spc="-7" dirty="0">
                <a:solidFill>
                  <a:srgbClr val="FFFF00"/>
                </a:solidFill>
              </a:rPr>
              <a:t>l’Unione Sovietica. La </a:t>
            </a:r>
            <a:r>
              <a:rPr sz="2600" dirty="0">
                <a:solidFill>
                  <a:srgbClr val="FFFF00"/>
                </a:solidFill>
              </a:rPr>
              <a:t>città </a:t>
            </a:r>
            <a:r>
              <a:rPr sz="2600" spc="-7" dirty="0">
                <a:solidFill>
                  <a:srgbClr val="FFFF00"/>
                </a:solidFill>
              </a:rPr>
              <a:t>di </a:t>
            </a:r>
            <a:r>
              <a:rPr sz="2600" dirty="0">
                <a:solidFill>
                  <a:srgbClr val="FFFF00"/>
                </a:solidFill>
              </a:rPr>
              <a:t> </a:t>
            </a:r>
            <a:r>
              <a:rPr sz="2600" spc="-7" dirty="0">
                <a:solidFill>
                  <a:srgbClr val="FFFF00"/>
                </a:solidFill>
              </a:rPr>
              <a:t>Leningrado era uno dei tre obiettivi </a:t>
            </a:r>
            <a:r>
              <a:rPr sz="2600" dirty="0">
                <a:solidFill>
                  <a:srgbClr val="FFFF00"/>
                </a:solidFill>
              </a:rPr>
              <a:t> </a:t>
            </a:r>
            <a:r>
              <a:rPr sz="2600" spc="-7" dirty="0">
                <a:solidFill>
                  <a:srgbClr val="FFFF00"/>
                </a:solidFill>
              </a:rPr>
              <a:t>prioritari dell’operazione Barbarossa. </a:t>
            </a:r>
            <a:r>
              <a:rPr sz="2600" spc="-707" dirty="0">
                <a:solidFill>
                  <a:srgbClr val="FFFF00"/>
                </a:solidFill>
              </a:rPr>
              <a:t> </a:t>
            </a:r>
            <a:r>
              <a:rPr sz="2600" spc="-7" dirty="0">
                <a:solidFill>
                  <a:srgbClr val="FFFF00"/>
                </a:solidFill>
              </a:rPr>
              <a:t>Leningrado era importante, oltre </a:t>
            </a:r>
            <a:r>
              <a:rPr sz="2600" dirty="0">
                <a:solidFill>
                  <a:srgbClr val="FFFF00"/>
                </a:solidFill>
              </a:rPr>
              <a:t>che </a:t>
            </a:r>
            <a:r>
              <a:rPr sz="2600" spc="7" dirty="0">
                <a:solidFill>
                  <a:srgbClr val="FFFF00"/>
                </a:solidFill>
              </a:rPr>
              <a:t> </a:t>
            </a:r>
            <a:r>
              <a:rPr sz="2600" dirty="0">
                <a:solidFill>
                  <a:srgbClr val="FFFF00"/>
                </a:solidFill>
              </a:rPr>
              <a:t>come centro culturale, </a:t>
            </a:r>
            <a:r>
              <a:rPr sz="2600" spc="-7" dirty="0">
                <a:solidFill>
                  <a:srgbClr val="FFFF00"/>
                </a:solidFill>
              </a:rPr>
              <a:t>anche </a:t>
            </a:r>
            <a:r>
              <a:rPr sz="2600" dirty="0">
                <a:solidFill>
                  <a:srgbClr val="FFFF00"/>
                </a:solidFill>
              </a:rPr>
              <a:t>come </a:t>
            </a:r>
            <a:r>
              <a:rPr sz="2600" spc="7" dirty="0">
                <a:solidFill>
                  <a:srgbClr val="FFFF00"/>
                </a:solidFill>
              </a:rPr>
              <a:t> </a:t>
            </a:r>
            <a:r>
              <a:rPr sz="2600" dirty="0">
                <a:solidFill>
                  <a:srgbClr val="FFFF00"/>
                </a:solidFill>
              </a:rPr>
              <a:t>centro </a:t>
            </a:r>
            <a:r>
              <a:rPr sz="2600" spc="-7" dirty="0">
                <a:solidFill>
                  <a:srgbClr val="FFFF00"/>
                </a:solidFill>
              </a:rPr>
              <a:t>per il </a:t>
            </a:r>
            <a:r>
              <a:rPr sz="2600" dirty="0">
                <a:solidFill>
                  <a:srgbClr val="FFFF00"/>
                </a:solidFill>
              </a:rPr>
              <a:t>commercio </a:t>
            </a:r>
            <a:r>
              <a:rPr sz="2600" spc="-7" dirty="0">
                <a:solidFill>
                  <a:srgbClr val="FFFF00"/>
                </a:solidFill>
              </a:rPr>
              <a:t>nel </a:t>
            </a:r>
            <a:r>
              <a:rPr sz="2600" dirty="0">
                <a:solidFill>
                  <a:srgbClr val="FFFF00"/>
                </a:solidFill>
              </a:rPr>
              <a:t>Mar </a:t>
            </a:r>
            <a:r>
              <a:rPr sz="2600" spc="7" dirty="0">
                <a:solidFill>
                  <a:srgbClr val="FFFF00"/>
                </a:solidFill>
              </a:rPr>
              <a:t> </a:t>
            </a:r>
            <a:r>
              <a:rPr sz="2600" spc="-7" dirty="0">
                <a:solidFill>
                  <a:srgbClr val="FFFF00"/>
                </a:solidFill>
              </a:rPr>
              <a:t>Baltico </a:t>
            </a:r>
            <a:r>
              <a:rPr sz="2600" dirty="0">
                <a:solidFill>
                  <a:srgbClr val="FFFF00"/>
                </a:solidFill>
              </a:rPr>
              <a:t>e </a:t>
            </a:r>
            <a:r>
              <a:rPr sz="2600" spc="-7" dirty="0">
                <a:solidFill>
                  <a:srgbClr val="FFFF00"/>
                </a:solidFill>
              </a:rPr>
              <a:t>per la </a:t>
            </a:r>
            <a:r>
              <a:rPr sz="2600" dirty="0">
                <a:solidFill>
                  <a:srgbClr val="FFFF00"/>
                </a:solidFill>
              </a:rPr>
              <a:t>vicina </a:t>
            </a:r>
            <a:r>
              <a:rPr sz="2600" spc="-7" dirty="0">
                <a:solidFill>
                  <a:srgbClr val="FFFF00"/>
                </a:solidFill>
              </a:rPr>
              <a:t>base navale di </a:t>
            </a:r>
            <a:r>
              <a:rPr sz="2600" dirty="0">
                <a:solidFill>
                  <a:srgbClr val="FFFF00"/>
                </a:solidFill>
              </a:rPr>
              <a:t> </a:t>
            </a:r>
            <a:r>
              <a:rPr sz="2600" spc="-7" dirty="0">
                <a:solidFill>
                  <a:srgbClr val="FFFF00"/>
                </a:solidFill>
              </a:rPr>
              <a:t>Kronstadt.</a:t>
            </a:r>
            <a:endParaRPr sz="2600" dirty="0">
              <a:solidFill>
                <a:srgbClr val="FFFF00"/>
              </a:solidFill>
            </a:endParaRPr>
          </a:p>
        </p:txBody>
      </p:sp>
      <p:pic>
        <p:nvPicPr>
          <p:cNvPr id="5" name="object 5"/>
          <p:cNvPicPr/>
          <p:nvPr/>
        </p:nvPicPr>
        <p:blipFill>
          <a:blip r:embed="rId2" cstate="print"/>
          <a:stretch>
            <a:fillRect/>
          </a:stretch>
        </p:blipFill>
        <p:spPr>
          <a:xfrm>
            <a:off x="375635" y="2150995"/>
            <a:ext cx="5699199" cy="4186703"/>
          </a:xfrm>
          <a:prstGeom prst="rect">
            <a:avLst/>
          </a:prstGeom>
        </p:spPr>
      </p:pic>
    </p:spTree>
    <p:extLst>
      <p:ext uri="{BB962C8B-B14F-4D97-AF65-F5344CB8AC3E}">
        <p14:creationId xmlns:p14="http://schemas.microsoft.com/office/powerpoint/2010/main" val="320373126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2969" y="616867"/>
            <a:ext cx="7845684" cy="697627"/>
          </a:xfrm>
          <a:prstGeom prst="rect">
            <a:avLst/>
          </a:prstGeom>
        </p:spPr>
        <p:txBody>
          <a:bodyPr vert="horz" wrap="square" lIns="0" tIns="20320" rIns="0" bIns="0" rtlCol="0" anchor="ctr">
            <a:spAutoFit/>
          </a:bodyPr>
          <a:lstStyle/>
          <a:p>
            <a:pPr marL="16933">
              <a:lnSpc>
                <a:spcPct val="100000"/>
              </a:lnSpc>
              <a:spcBef>
                <a:spcPts val="160"/>
              </a:spcBef>
            </a:pPr>
            <a:r>
              <a:rPr lang="it-IT" b="1" i="1" spc="107" dirty="0"/>
              <a:t>L’ O</a:t>
            </a:r>
            <a:r>
              <a:rPr b="1" i="1" spc="107" dirty="0" err="1"/>
              <a:t>perazione</a:t>
            </a:r>
            <a:r>
              <a:rPr b="1" i="1" spc="27" dirty="0"/>
              <a:t> </a:t>
            </a:r>
            <a:r>
              <a:rPr lang="it-IT" b="1" i="1" spc="113" dirty="0"/>
              <a:t>B</a:t>
            </a:r>
            <a:r>
              <a:rPr b="1" i="1" spc="113" dirty="0" err="1"/>
              <a:t>arbarossa</a:t>
            </a:r>
            <a:endParaRPr b="1" i="1" spc="113" dirty="0"/>
          </a:p>
        </p:txBody>
      </p:sp>
      <p:sp>
        <p:nvSpPr>
          <p:cNvPr id="3" name="object 3"/>
          <p:cNvSpPr txBox="1"/>
          <p:nvPr/>
        </p:nvSpPr>
        <p:spPr>
          <a:xfrm>
            <a:off x="512968" y="1570417"/>
            <a:ext cx="6760633" cy="5387651"/>
          </a:xfrm>
          <a:prstGeom prst="rect">
            <a:avLst/>
          </a:prstGeom>
        </p:spPr>
        <p:txBody>
          <a:bodyPr vert="horz" wrap="square" lIns="0" tIns="16087" rIns="0" bIns="0" rtlCol="0">
            <a:spAutoFit/>
          </a:bodyPr>
          <a:lstStyle/>
          <a:p>
            <a:pPr marL="16933" marR="6773">
              <a:lnSpc>
                <a:spcPct val="105700"/>
              </a:lnSpc>
              <a:spcBef>
                <a:spcPts val="127"/>
              </a:spcBef>
            </a:pPr>
            <a:r>
              <a:rPr sz="2067" dirty="0">
                <a:solidFill>
                  <a:srgbClr val="FFFF00"/>
                </a:solidFill>
              </a:rPr>
              <a:t>La </a:t>
            </a:r>
            <a:r>
              <a:rPr sz="2067" dirty="0" err="1">
                <a:solidFill>
                  <a:srgbClr val="FFFF00"/>
                </a:solidFill>
              </a:rPr>
              <a:t>gigantesca</a:t>
            </a:r>
            <a:r>
              <a:rPr sz="2067" dirty="0">
                <a:solidFill>
                  <a:srgbClr val="FFFF00"/>
                </a:solidFill>
              </a:rPr>
              <a:t> </a:t>
            </a:r>
            <a:r>
              <a:rPr lang="it-IT" sz="2067" dirty="0">
                <a:solidFill>
                  <a:srgbClr val="FFFF00"/>
                </a:solidFill>
              </a:rPr>
              <a:t>o</a:t>
            </a:r>
            <a:r>
              <a:rPr sz="2067" dirty="0" err="1">
                <a:solidFill>
                  <a:srgbClr val="FFFF00"/>
                </a:solidFill>
              </a:rPr>
              <a:t>perazione</a:t>
            </a:r>
            <a:r>
              <a:rPr sz="2067" dirty="0">
                <a:solidFill>
                  <a:srgbClr val="FFFF00"/>
                </a:solidFill>
              </a:rPr>
              <a:t> barbarossa, </a:t>
            </a:r>
            <a:r>
              <a:rPr sz="2067" dirty="0" err="1">
                <a:solidFill>
                  <a:srgbClr val="FFFF00"/>
                </a:solidFill>
              </a:rPr>
              <a:t>ovvero</a:t>
            </a:r>
            <a:r>
              <a:rPr sz="2067" dirty="0">
                <a:solidFill>
                  <a:srgbClr val="FFFF00"/>
                </a:solidFill>
              </a:rPr>
              <a:t> </a:t>
            </a:r>
            <a:r>
              <a:rPr sz="2067" spc="7" dirty="0">
                <a:solidFill>
                  <a:srgbClr val="FFFF00"/>
                </a:solidFill>
              </a:rPr>
              <a:t> </a:t>
            </a:r>
            <a:r>
              <a:rPr sz="2067" dirty="0">
                <a:solidFill>
                  <a:srgbClr val="FFFF00"/>
                </a:solidFill>
              </a:rPr>
              <a:t>l’</a:t>
            </a:r>
            <a:r>
              <a:rPr lang="it-IT" sz="2067" dirty="0">
                <a:solidFill>
                  <a:srgbClr val="FFFF00"/>
                </a:solidFill>
              </a:rPr>
              <a:t>invasione</a:t>
            </a:r>
            <a:r>
              <a:rPr sz="2067" dirty="0">
                <a:solidFill>
                  <a:srgbClr val="FFFF00"/>
                </a:solidFill>
              </a:rPr>
              <a:t> </a:t>
            </a:r>
            <a:r>
              <a:rPr sz="2067" spc="-7" dirty="0">
                <a:solidFill>
                  <a:srgbClr val="FFFF00"/>
                </a:solidFill>
              </a:rPr>
              <a:t>dell’ </a:t>
            </a:r>
            <a:r>
              <a:rPr sz="2067" dirty="0">
                <a:solidFill>
                  <a:srgbClr val="FFFF00"/>
                </a:solidFill>
              </a:rPr>
              <a:t>Urss, avviene </a:t>
            </a:r>
            <a:r>
              <a:rPr sz="2067" spc="-7" dirty="0">
                <a:solidFill>
                  <a:srgbClr val="FFFF00"/>
                </a:solidFill>
              </a:rPr>
              <a:t>il </a:t>
            </a:r>
            <a:r>
              <a:rPr sz="2067" dirty="0">
                <a:solidFill>
                  <a:srgbClr val="FFFF00"/>
                </a:solidFill>
              </a:rPr>
              <a:t>22 giugno 1941.</a:t>
            </a:r>
            <a:r>
              <a:rPr sz="2067" spc="7" dirty="0">
                <a:solidFill>
                  <a:srgbClr val="FFFF00"/>
                </a:solidFill>
              </a:rPr>
              <a:t> </a:t>
            </a:r>
            <a:r>
              <a:rPr lang="it-IT" sz="2067" dirty="0">
                <a:solidFill>
                  <a:srgbClr val="FFFF00"/>
                </a:solidFill>
              </a:rPr>
              <a:t>La mossa di Hitler segnò la fine del </a:t>
            </a:r>
            <a:r>
              <a:rPr sz="2067" dirty="0" err="1">
                <a:solidFill>
                  <a:srgbClr val="FFFF00"/>
                </a:solidFill>
              </a:rPr>
              <a:t>patto</a:t>
            </a:r>
            <a:r>
              <a:rPr lang="it-IT" sz="2067" dirty="0">
                <a:solidFill>
                  <a:srgbClr val="FFFF00"/>
                </a:solidFill>
              </a:rPr>
              <a:t> di non aggressione siglato la</a:t>
            </a:r>
            <a:r>
              <a:rPr sz="2067" dirty="0">
                <a:solidFill>
                  <a:srgbClr val="FFFF00"/>
                </a:solidFill>
              </a:rPr>
              <a:t> tra Germania nazista </a:t>
            </a:r>
            <a:r>
              <a:rPr sz="2067" spc="7" dirty="0">
                <a:solidFill>
                  <a:srgbClr val="FFFF00"/>
                </a:solidFill>
              </a:rPr>
              <a:t>e </a:t>
            </a:r>
            <a:r>
              <a:rPr sz="2067" dirty="0">
                <a:solidFill>
                  <a:srgbClr val="FFFF00"/>
                </a:solidFill>
              </a:rPr>
              <a:t>l’Unione </a:t>
            </a:r>
            <a:r>
              <a:rPr sz="2067" dirty="0" err="1">
                <a:solidFill>
                  <a:srgbClr val="FFFF00"/>
                </a:solidFill>
              </a:rPr>
              <a:t>Sovietica</a:t>
            </a:r>
            <a:r>
              <a:rPr sz="2067" dirty="0">
                <a:solidFill>
                  <a:srgbClr val="FFFF00"/>
                </a:solidFill>
              </a:rPr>
              <a:t> </a:t>
            </a:r>
            <a:r>
              <a:rPr lang="it-IT" sz="2067" spc="7" dirty="0">
                <a:solidFill>
                  <a:srgbClr val="FFFF00"/>
                </a:solidFill>
              </a:rPr>
              <a:t>nell’agosto del 1939</a:t>
            </a:r>
            <a:r>
              <a:rPr sz="2067" spc="-20" dirty="0">
                <a:solidFill>
                  <a:srgbClr val="FFFF00"/>
                </a:solidFill>
              </a:rPr>
              <a:t>.</a:t>
            </a:r>
            <a:r>
              <a:rPr sz="2067" spc="-7" dirty="0">
                <a:solidFill>
                  <a:srgbClr val="FFFF00"/>
                </a:solidFill>
              </a:rPr>
              <a:t> </a:t>
            </a:r>
            <a:r>
              <a:rPr sz="2067" dirty="0">
                <a:solidFill>
                  <a:srgbClr val="FFFF00"/>
                </a:solidFill>
              </a:rPr>
              <a:t>10</a:t>
            </a:r>
            <a:r>
              <a:rPr sz="2067" spc="7" dirty="0">
                <a:solidFill>
                  <a:srgbClr val="FFFF00"/>
                </a:solidFill>
              </a:rPr>
              <a:t> </a:t>
            </a:r>
            <a:r>
              <a:rPr sz="2067" dirty="0">
                <a:solidFill>
                  <a:srgbClr val="FFFF00"/>
                </a:solidFill>
              </a:rPr>
              <a:t>mila carri armati,</a:t>
            </a:r>
            <a:r>
              <a:rPr sz="2067" spc="7" dirty="0">
                <a:solidFill>
                  <a:srgbClr val="FFFF00"/>
                </a:solidFill>
              </a:rPr>
              <a:t> 3</a:t>
            </a:r>
            <a:r>
              <a:rPr sz="2067" dirty="0">
                <a:solidFill>
                  <a:srgbClr val="FFFF00"/>
                </a:solidFill>
              </a:rPr>
              <a:t> mila aerei</a:t>
            </a:r>
            <a:r>
              <a:rPr sz="2067" spc="7" dirty="0">
                <a:solidFill>
                  <a:srgbClr val="FFFF00"/>
                </a:solidFill>
              </a:rPr>
              <a:t> e</a:t>
            </a:r>
            <a:r>
              <a:rPr sz="2067" dirty="0">
                <a:solidFill>
                  <a:srgbClr val="FFFF00"/>
                </a:solidFill>
              </a:rPr>
              <a:t> </a:t>
            </a:r>
            <a:r>
              <a:rPr sz="2067" spc="7" dirty="0">
                <a:solidFill>
                  <a:srgbClr val="FFFF00"/>
                </a:solidFill>
              </a:rPr>
              <a:t>3</a:t>
            </a:r>
            <a:r>
              <a:rPr sz="2067" dirty="0">
                <a:solidFill>
                  <a:srgbClr val="FFFF00"/>
                </a:solidFill>
              </a:rPr>
              <a:t> milioni</a:t>
            </a:r>
            <a:r>
              <a:rPr sz="2067" spc="7" dirty="0">
                <a:solidFill>
                  <a:srgbClr val="FFFF00"/>
                </a:solidFill>
              </a:rPr>
              <a:t> </a:t>
            </a:r>
            <a:r>
              <a:rPr sz="2067" spc="-7" dirty="0">
                <a:solidFill>
                  <a:srgbClr val="FFFF00"/>
                </a:solidFill>
              </a:rPr>
              <a:t>di </a:t>
            </a:r>
            <a:r>
              <a:rPr sz="2067" spc="-553" dirty="0">
                <a:solidFill>
                  <a:srgbClr val="FFFF00"/>
                </a:solidFill>
              </a:rPr>
              <a:t> </a:t>
            </a:r>
            <a:r>
              <a:rPr sz="2067" dirty="0">
                <a:solidFill>
                  <a:srgbClr val="FFFF00"/>
                </a:solidFill>
              </a:rPr>
              <a:t>soldati tedeschi varcarono </a:t>
            </a:r>
            <a:r>
              <a:rPr sz="2067" spc="-7" dirty="0">
                <a:solidFill>
                  <a:srgbClr val="FFFF00"/>
                </a:solidFill>
              </a:rPr>
              <a:t>il</a:t>
            </a:r>
            <a:r>
              <a:rPr sz="2067" spc="7" dirty="0">
                <a:solidFill>
                  <a:srgbClr val="FFFF00"/>
                </a:solidFill>
              </a:rPr>
              <a:t> </a:t>
            </a:r>
            <a:r>
              <a:rPr sz="2067" dirty="0">
                <a:solidFill>
                  <a:srgbClr val="FFFF00"/>
                </a:solidFill>
              </a:rPr>
              <a:t>confine della</a:t>
            </a:r>
            <a:r>
              <a:rPr sz="2067" spc="7" dirty="0">
                <a:solidFill>
                  <a:srgbClr val="FFFF00"/>
                </a:solidFill>
              </a:rPr>
              <a:t> </a:t>
            </a:r>
            <a:r>
              <a:rPr sz="2067" spc="-7" dirty="0">
                <a:solidFill>
                  <a:srgbClr val="FFFF00"/>
                </a:solidFill>
              </a:rPr>
              <a:t>Russia.</a:t>
            </a:r>
            <a:endParaRPr sz="2067" dirty="0">
              <a:solidFill>
                <a:srgbClr val="FFFF00"/>
              </a:solidFill>
            </a:endParaRPr>
          </a:p>
          <a:p>
            <a:pPr marL="16933" marR="152396">
              <a:lnSpc>
                <a:spcPct val="105700"/>
              </a:lnSpc>
            </a:pPr>
            <a:r>
              <a:rPr sz="2067" spc="-20" dirty="0">
                <a:solidFill>
                  <a:srgbClr val="FFFF00"/>
                </a:solidFill>
              </a:rPr>
              <a:t>L’evento</a:t>
            </a:r>
            <a:r>
              <a:rPr sz="2067" dirty="0">
                <a:solidFill>
                  <a:srgbClr val="FFFF00"/>
                </a:solidFill>
              </a:rPr>
              <a:t> colse</a:t>
            </a:r>
            <a:r>
              <a:rPr sz="2067" spc="7" dirty="0">
                <a:solidFill>
                  <a:srgbClr val="FFFF00"/>
                </a:solidFill>
              </a:rPr>
              <a:t> </a:t>
            </a:r>
            <a:r>
              <a:rPr sz="2067" dirty="0">
                <a:solidFill>
                  <a:srgbClr val="FFFF00"/>
                </a:solidFill>
              </a:rPr>
              <a:t>di</a:t>
            </a:r>
            <a:r>
              <a:rPr sz="2067" spc="7" dirty="0">
                <a:solidFill>
                  <a:srgbClr val="FFFF00"/>
                </a:solidFill>
              </a:rPr>
              <a:t> </a:t>
            </a:r>
            <a:r>
              <a:rPr sz="2067" dirty="0">
                <a:solidFill>
                  <a:srgbClr val="FFFF00"/>
                </a:solidFill>
              </a:rPr>
              <a:t>sorpresa</a:t>
            </a:r>
            <a:r>
              <a:rPr sz="2067" spc="7" dirty="0">
                <a:solidFill>
                  <a:srgbClr val="FFFF00"/>
                </a:solidFill>
              </a:rPr>
              <a:t> </a:t>
            </a:r>
            <a:r>
              <a:rPr sz="2067" dirty="0">
                <a:solidFill>
                  <a:srgbClr val="FFFF00"/>
                </a:solidFill>
              </a:rPr>
              <a:t>i</a:t>
            </a:r>
            <a:r>
              <a:rPr sz="2067" spc="7" dirty="0">
                <a:solidFill>
                  <a:srgbClr val="FFFF00"/>
                </a:solidFill>
              </a:rPr>
              <a:t> </a:t>
            </a:r>
            <a:r>
              <a:rPr sz="2067" dirty="0">
                <a:solidFill>
                  <a:srgbClr val="FFFF00"/>
                </a:solidFill>
              </a:rPr>
              <a:t>russi.</a:t>
            </a:r>
            <a:r>
              <a:rPr sz="2067" spc="7" dirty="0">
                <a:solidFill>
                  <a:srgbClr val="FFFF00"/>
                </a:solidFill>
              </a:rPr>
              <a:t> </a:t>
            </a:r>
            <a:r>
              <a:rPr sz="2067" spc="-13" dirty="0">
                <a:solidFill>
                  <a:srgbClr val="FFFF00"/>
                </a:solidFill>
              </a:rPr>
              <a:t>L’esercito</a:t>
            </a:r>
            <a:r>
              <a:rPr sz="2067" spc="7" dirty="0">
                <a:solidFill>
                  <a:srgbClr val="FFFF00"/>
                </a:solidFill>
              </a:rPr>
              <a:t> </a:t>
            </a:r>
            <a:r>
              <a:rPr sz="2067" dirty="0">
                <a:solidFill>
                  <a:srgbClr val="FFFF00"/>
                </a:solidFill>
              </a:rPr>
              <a:t>di</a:t>
            </a:r>
            <a:r>
              <a:rPr sz="2067" spc="7" dirty="0">
                <a:solidFill>
                  <a:srgbClr val="FFFF00"/>
                </a:solidFill>
              </a:rPr>
              <a:t> </a:t>
            </a:r>
            <a:r>
              <a:rPr sz="2067" dirty="0">
                <a:solidFill>
                  <a:srgbClr val="FFFF00"/>
                </a:solidFill>
              </a:rPr>
              <a:t>Stalin</a:t>
            </a:r>
            <a:r>
              <a:rPr sz="2067" spc="-7" dirty="0">
                <a:solidFill>
                  <a:srgbClr val="FFFF00"/>
                </a:solidFill>
              </a:rPr>
              <a:t> fu </a:t>
            </a:r>
            <a:r>
              <a:rPr sz="2067" dirty="0">
                <a:solidFill>
                  <a:srgbClr val="FFFF00"/>
                </a:solidFill>
              </a:rPr>
              <a:t> </a:t>
            </a:r>
            <a:r>
              <a:rPr sz="2067" spc="-7" dirty="0">
                <a:solidFill>
                  <a:srgbClr val="FFFF00"/>
                </a:solidFill>
              </a:rPr>
              <a:t>inizialmente</a:t>
            </a:r>
            <a:r>
              <a:rPr sz="2067" dirty="0">
                <a:solidFill>
                  <a:srgbClr val="FFFF00"/>
                </a:solidFill>
              </a:rPr>
              <a:t> </a:t>
            </a:r>
            <a:r>
              <a:rPr sz="2067" spc="-7" dirty="0">
                <a:solidFill>
                  <a:srgbClr val="FFFF00"/>
                </a:solidFill>
              </a:rPr>
              <a:t>travolto </a:t>
            </a:r>
            <a:r>
              <a:rPr sz="2067" dirty="0">
                <a:solidFill>
                  <a:srgbClr val="FFFF00"/>
                </a:solidFill>
              </a:rPr>
              <a:t>da</a:t>
            </a:r>
            <a:r>
              <a:rPr sz="2067" spc="7" dirty="0">
                <a:solidFill>
                  <a:srgbClr val="FFFF00"/>
                </a:solidFill>
              </a:rPr>
              <a:t> </a:t>
            </a:r>
            <a:r>
              <a:rPr sz="2067" dirty="0">
                <a:solidFill>
                  <a:srgbClr val="FFFF00"/>
                </a:solidFill>
              </a:rPr>
              <a:t>un attacco</a:t>
            </a:r>
            <a:r>
              <a:rPr sz="2067" spc="7" dirty="0">
                <a:solidFill>
                  <a:srgbClr val="FFFF00"/>
                </a:solidFill>
              </a:rPr>
              <a:t> che</a:t>
            </a:r>
            <a:r>
              <a:rPr sz="2067" dirty="0">
                <a:solidFill>
                  <a:srgbClr val="FFFF00"/>
                </a:solidFill>
              </a:rPr>
              <a:t> andava</a:t>
            </a:r>
            <a:r>
              <a:rPr sz="2067" spc="7" dirty="0">
                <a:solidFill>
                  <a:srgbClr val="FFFF00"/>
                </a:solidFill>
              </a:rPr>
              <a:t> </a:t>
            </a:r>
            <a:r>
              <a:rPr sz="2067" dirty="0">
                <a:solidFill>
                  <a:srgbClr val="FFFF00"/>
                </a:solidFill>
              </a:rPr>
              <a:t>dal </a:t>
            </a:r>
            <a:r>
              <a:rPr sz="2067" spc="7" dirty="0">
                <a:solidFill>
                  <a:srgbClr val="FFFF00"/>
                </a:solidFill>
              </a:rPr>
              <a:t>Mar </a:t>
            </a:r>
            <a:r>
              <a:rPr sz="2067" spc="13" dirty="0">
                <a:solidFill>
                  <a:srgbClr val="FFFF00"/>
                </a:solidFill>
              </a:rPr>
              <a:t> </a:t>
            </a:r>
            <a:r>
              <a:rPr sz="2067" dirty="0">
                <a:solidFill>
                  <a:srgbClr val="FFFF00"/>
                </a:solidFill>
              </a:rPr>
              <a:t>Baltico al </a:t>
            </a:r>
            <a:r>
              <a:rPr sz="2067" spc="7" dirty="0">
                <a:solidFill>
                  <a:srgbClr val="FFFF00"/>
                </a:solidFill>
              </a:rPr>
              <a:t>Mar </a:t>
            </a:r>
            <a:r>
              <a:rPr sz="2067" dirty="0">
                <a:solidFill>
                  <a:srgbClr val="FFFF00"/>
                </a:solidFill>
              </a:rPr>
              <a:t>Nero. In sei </a:t>
            </a:r>
            <a:r>
              <a:rPr sz="2067" spc="7" dirty="0">
                <a:solidFill>
                  <a:srgbClr val="FFFF00"/>
                </a:solidFill>
              </a:rPr>
              <a:t>mesi </a:t>
            </a:r>
            <a:r>
              <a:rPr sz="2067" dirty="0">
                <a:solidFill>
                  <a:srgbClr val="FFFF00"/>
                </a:solidFill>
              </a:rPr>
              <a:t>i tedeschi arrivarono </a:t>
            </a:r>
            <a:r>
              <a:rPr sz="2067" spc="-7" dirty="0">
                <a:solidFill>
                  <a:srgbClr val="FFFF00"/>
                </a:solidFill>
              </a:rPr>
              <a:t>alle </a:t>
            </a:r>
            <a:r>
              <a:rPr sz="2067" spc="-560" dirty="0">
                <a:solidFill>
                  <a:srgbClr val="FFFF00"/>
                </a:solidFill>
              </a:rPr>
              <a:t> </a:t>
            </a:r>
            <a:r>
              <a:rPr sz="2067" dirty="0">
                <a:solidFill>
                  <a:srgbClr val="FFFF00"/>
                </a:solidFill>
              </a:rPr>
              <a:t>porte</a:t>
            </a:r>
            <a:r>
              <a:rPr sz="2067" spc="-7" dirty="0">
                <a:solidFill>
                  <a:srgbClr val="FFFF00"/>
                </a:solidFill>
              </a:rPr>
              <a:t> </a:t>
            </a:r>
            <a:r>
              <a:rPr sz="2067" dirty="0">
                <a:solidFill>
                  <a:srgbClr val="FFFF00"/>
                </a:solidFill>
              </a:rPr>
              <a:t>di </a:t>
            </a:r>
            <a:r>
              <a:rPr lang="it-IT" sz="2067" spc="7" dirty="0">
                <a:solidFill>
                  <a:srgbClr val="FFFF00"/>
                </a:solidFill>
              </a:rPr>
              <a:t>M</a:t>
            </a:r>
            <a:r>
              <a:rPr sz="2067" spc="7" dirty="0" err="1">
                <a:solidFill>
                  <a:srgbClr val="FFFF00"/>
                </a:solidFill>
              </a:rPr>
              <a:t>osca</a:t>
            </a:r>
            <a:r>
              <a:rPr sz="2067" dirty="0">
                <a:solidFill>
                  <a:srgbClr val="FFFF00"/>
                </a:solidFill>
              </a:rPr>
              <a:t> </a:t>
            </a:r>
            <a:r>
              <a:rPr sz="2067" spc="7" dirty="0">
                <a:solidFill>
                  <a:srgbClr val="FFFF00"/>
                </a:solidFill>
              </a:rPr>
              <a:t>e</a:t>
            </a:r>
            <a:r>
              <a:rPr sz="2067" dirty="0">
                <a:solidFill>
                  <a:srgbClr val="FFFF00"/>
                </a:solidFill>
              </a:rPr>
              <a:t> </a:t>
            </a:r>
            <a:r>
              <a:rPr sz="2067" spc="7" dirty="0">
                <a:solidFill>
                  <a:srgbClr val="FFFF00"/>
                </a:solidFill>
              </a:rPr>
              <a:t>misero</a:t>
            </a:r>
            <a:r>
              <a:rPr sz="2067" dirty="0">
                <a:solidFill>
                  <a:srgbClr val="FFFF00"/>
                </a:solidFill>
              </a:rPr>
              <a:t> sotto assedio </a:t>
            </a:r>
            <a:r>
              <a:rPr sz="2067" spc="-7" dirty="0">
                <a:solidFill>
                  <a:srgbClr val="FFFF00"/>
                </a:solidFill>
              </a:rPr>
              <a:t>Leningrado.</a:t>
            </a:r>
            <a:endParaRPr sz="2067" dirty="0">
              <a:solidFill>
                <a:srgbClr val="FFFF00"/>
              </a:solidFill>
            </a:endParaRPr>
          </a:p>
          <a:p>
            <a:pPr marL="16933" marR="104984">
              <a:lnSpc>
                <a:spcPct val="105700"/>
              </a:lnSpc>
            </a:pPr>
            <a:r>
              <a:rPr sz="2067" dirty="0">
                <a:solidFill>
                  <a:srgbClr val="FFFF00"/>
                </a:solidFill>
              </a:rPr>
              <a:t>Questo assedio fu lunghissimo </a:t>
            </a:r>
            <a:r>
              <a:rPr sz="2067" spc="7" dirty="0">
                <a:solidFill>
                  <a:srgbClr val="FFFF00"/>
                </a:solidFill>
              </a:rPr>
              <a:t>e </a:t>
            </a:r>
            <a:r>
              <a:rPr sz="2067" spc="-7" dirty="0">
                <a:solidFill>
                  <a:srgbClr val="FFFF00"/>
                </a:solidFill>
              </a:rPr>
              <a:t>terribile: </a:t>
            </a:r>
            <a:r>
              <a:rPr sz="2067" dirty="0">
                <a:solidFill>
                  <a:srgbClr val="FFFF00"/>
                </a:solidFill>
              </a:rPr>
              <a:t>durò </a:t>
            </a:r>
            <a:r>
              <a:rPr sz="2067" spc="-7" dirty="0">
                <a:solidFill>
                  <a:srgbClr val="FFFF00"/>
                </a:solidFill>
              </a:rPr>
              <a:t>dal </a:t>
            </a:r>
            <a:r>
              <a:rPr sz="2067" dirty="0">
                <a:solidFill>
                  <a:srgbClr val="FFFF00"/>
                </a:solidFill>
              </a:rPr>
              <a:t> settembre 1941 al</a:t>
            </a:r>
            <a:r>
              <a:rPr sz="2067" spc="7" dirty="0">
                <a:solidFill>
                  <a:srgbClr val="FFFF00"/>
                </a:solidFill>
              </a:rPr>
              <a:t> </a:t>
            </a:r>
            <a:r>
              <a:rPr sz="2067" dirty="0">
                <a:solidFill>
                  <a:srgbClr val="FFFF00"/>
                </a:solidFill>
              </a:rPr>
              <a:t>gennaio 1944. La</a:t>
            </a:r>
            <a:r>
              <a:rPr sz="2067" spc="7" dirty="0">
                <a:solidFill>
                  <a:srgbClr val="FFFF00"/>
                </a:solidFill>
              </a:rPr>
              <a:t> </a:t>
            </a:r>
            <a:r>
              <a:rPr sz="2067" dirty="0">
                <a:solidFill>
                  <a:srgbClr val="FFFF00"/>
                </a:solidFill>
              </a:rPr>
              <a:t>città resistette </a:t>
            </a:r>
            <a:r>
              <a:rPr sz="2067" spc="7" dirty="0">
                <a:solidFill>
                  <a:srgbClr val="FFFF00"/>
                </a:solidFill>
              </a:rPr>
              <a:t> </a:t>
            </a:r>
            <a:r>
              <a:rPr sz="2067" dirty="0">
                <a:solidFill>
                  <a:srgbClr val="FFFF00"/>
                </a:solidFill>
              </a:rPr>
              <a:t>eroicamente, nonostante gli </a:t>
            </a:r>
            <a:r>
              <a:rPr sz="2067" spc="-7" dirty="0">
                <a:solidFill>
                  <a:srgbClr val="FFFF00"/>
                </a:solidFill>
              </a:rPr>
              <a:t>abitanti</a:t>
            </a:r>
            <a:r>
              <a:rPr sz="2067" dirty="0">
                <a:solidFill>
                  <a:srgbClr val="FFFF00"/>
                </a:solidFill>
              </a:rPr>
              <a:t> fossero</a:t>
            </a:r>
            <a:r>
              <a:rPr sz="2067" spc="-7" dirty="0">
                <a:solidFill>
                  <a:srgbClr val="FFFF00"/>
                </a:solidFill>
              </a:rPr>
              <a:t> </a:t>
            </a:r>
            <a:r>
              <a:rPr sz="2067" dirty="0">
                <a:solidFill>
                  <a:srgbClr val="FFFF00"/>
                </a:solidFill>
              </a:rPr>
              <a:t>stremati </a:t>
            </a:r>
            <a:r>
              <a:rPr sz="2067" spc="7" dirty="0">
                <a:solidFill>
                  <a:srgbClr val="FFFF00"/>
                </a:solidFill>
              </a:rPr>
              <a:t> </a:t>
            </a:r>
            <a:r>
              <a:rPr sz="2067" dirty="0">
                <a:solidFill>
                  <a:srgbClr val="FFFF00"/>
                </a:solidFill>
              </a:rPr>
              <a:t>dalla fame </a:t>
            </a:r>
            <a:r>
              <a:rPr sz="2067" spc="7" dirty="0">
                <a:solidFill>
                  <a:srgbClr val="FFFF00"/>
                </a:solidFill>
              </a:rPr>
              <a:t>e </a:t>
            </a:r>
            <a:r>
              <a:rPr sz="2067" dirty="0" err="1">
                <a:solidFill>
                  <a:srgbClr val="FFFF00"/>
                </a:solidFill>
              </a:rPr>
              <a:t>dalle</a:t>
            </a:r>
            <a:r>
              <a:rPr sz="2067" dirty="0">
                <a:solidFill>
                  <a:srgbClr val="FFFF00"/>
                </a:solidFill>
              </a:rPr>
              <a:t> </a:t>
            </a:r>
            <a:r>
              <a:rPr sz="2067" dirty="0" err="1">
                <a:solidFill>
                  <a:srgbClr val="FFFF00"/>
                </a:solidFill>
              </a:rPr>
              <a:t>malattie</a:t>
            </a:r>
            <a:r>
              <a:rPr lang="it-IT" sz="2067" dirty="0">
                <a:solidFill>
                  <a:srgbClr val="FFFF00"/>
                </a:solidFill>
              </a:rPr>
              <a:t> fino a giungere in alcuni casi al cannibalismo</a:t>
            </a:r>
            <a:r>
              <a:rPr sz="2067" dirty="0">
                <a:solidFill>
                  <a:srgbClr val="FFFF00"/>
                </a:solidFill>
              </a:rPr>
              <a:t>. Alla fine della </a:t>
            </a:r>
            <a:r>
              <a:rPr sz="2067" spc="-7" dirty="0">
                <a:solidFill>
                  <a:srgbClr val="FFFF00"/>
                </a:solidFill>
              </a:rPr>
              <a:t>battaglia </a:t>
            </a:r>
            <a:r>
              <a:rPr sz="2067" dirty="0">
                <a:solidFill>
                  <a:srgbClr val="FFFF00"/>
                </a:solidFill>
              </a:rPr>
              <a:t>i morti </a:t>
            </a:r>
            <a:r>
              <a:rPr sz="2067" spc="-560" dirty="0">
                <a:solidFill>
                  <a:srgbClr val="FFFF00"/>
                </a:solidFill>
              </a:rPr>
              <a:t> </a:t>
            </a:r>
            <a:r>
              <a:rPr sz="2067" dirty="0">
                <a:solidFill>
                  <a:srgbClr val="FFFF00"/>
                </a:solidFill>
              </a:rPr>
              <a:t>erano</a:t>
            </a:r>
            <a:r>
              <a:rPr sz="2067" spc="-7" dirty="0">
                <a:solidFill>
                  <a:srgbClr val="FFFF00"/>
                </a:solidFill>
              </a:rPr>
              <a:t> </a:t>
            </a:r>
            <a:r>
              <a:rPr sz="2067" dirty="0">
                <a:solidFill>
                  <a:srgbClr val="FFFF00"/>
                </a:solidFill>
              </a:rPr>
              <a:t>piu di </a:t>
            </a:r>
            <a:r>
              <a:rPr sz="2067" spc="7" dirty="0">
                <a:solidFill>
                  <a:srgbClr val="FFFF00"/>
                </a:solidFill>
              </a:rPr>
              <a:t>1</a:t>
            </a:r>
            <a:r>
              <a:rPr sz="2067" dirty="0">
                <a:solidFill>
                  <a:srgbClr val="FFFF00"/>
                </a:solidFill>
              </a:rPr>
              <a:t> milione,</a:t>
            </a:r>
            <a:r>
              <a:rPr sz="2067" spc="-7" dirty="0">
                <a:solidFill>
                  <a:srgbClr val="FFFF00"/>
                </a:solidFill>
              </a:rPr>
              <a:t> </a:t>
            </a:r>
            <a:r>
              <a:rPr sz="2067" dirty="0">
                <a:solidFill>
                  <a:srgbClr val="FFFF00"/>
                </a:solidFill>
              </a:rPr>
              <a:t>in grandissima parte civili.</a:t>
            </a:r>
          </a:p>
        </p:txBody>
      </p:sp>
      <p:pic>
        <p:nvPicPr>
          <p:cNvPr id="4" name="object 4"/>
          <p:cNvPicPr/>
          <p:nvPr/>
        </p:nvPicPr>
        <p:blipFill>
          <a:blip r:embed="rId3" cstate="print"/>
          <a:stretch>
            <a:fillRect/>
          </a:stretch>
        </p:blipFill>
        <p:spPr>
          <a:xfrm>
            <a:off x="7620001" y="1356965"/>
            <a:ext cx="3977265" cy="5385099"/>
          </a:xfrm>
          <a:prstGeom prst="rect">
            <a:avLst/>
          </a:prstGeom>
        </p:spPr>
      </p:pic>
    </p:spTree>
    <p:extLst>
      <p:ext uri="{BB962C8B-B14F-4D97-AF65-F5344CB8AC3E}">
        <p14:creationId xmlns:p14="http://schemas.microsoft.com/office/powerpoint/2010/main" val="188407373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8E005FE-E494-4A76-ACAE-28F3E8E72000}"/>
              </a:ext>
            </a:extLst>
          </p:cNvPr>
          <p:cNvPicPr>
            <a:picLocks noChangeAspect="1"/>
          </p:cNvPicPr>
          <p:nvPr/>
        </p:nvPicPr>
        <p:blipFill>
          <a:blip r:embed="rId2"/>
          <a:stretch>
            <a:fillRect/>
          </a:stretch>
        </p:blipFill>
        <p:spPr>
          <a:xfrm>
            <a:off x="0" y="0"/>
            <a:ext cx="12192000" cy="5867400"/>
          </a:xfrm>
          <a:prstGeom prst="rect">
            <a:avLst/>
          </a:prstGeom>
        </p:spPr>
      </p:pic>
    </p:spTree>
    <p:extLst>
      <p:ext uri="{BB962C8B-B14F-4D97-AF65-F5344CB8AC3E}">
        <p14:creationId xmlns:p14="http://schemas.microsoft.com/office/powerpoint/2010/main" val="33673379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5707FF4-809E-4C8F-956E-AA819E96CE6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63899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EBCAE5BE-BC7C-40D1-A522-1546DEF06ADB}"/>
              </a:ext>
            </a:extLst>
          </p:cNvPr>
          <p:cNvPicPr>
            <a:picLocks noChangeAspect="1"/>
          </p:cNvPicPr>
          <p:nvPr/>
        </p:nvPicPr>
        <p:blipFill>
          <a:blip r:embed="rId2"/>
          <a:stretch>
            <a:fillRect/>
          </a:stretch>
        </p:blipFill>
        <p:spPr>
          <a:xfrm>
            <a:off x="0" y="0"/>
            <a:ext cx="12527280" cy="6858000"/>
          </a:xfrm>
          <a:prstGeom prst="rect">
            <a:avLst/>
          </a:prstGeom>
        </p:spPr>
      </p:pic>
    </p:spTree>
    <p:extLst>
      <p:ext uri="{BB962C8B-B14F-4D97-AF65-F5344CB8AC3E}">
        <p14:creationId xmlns:p14="http://schemas.microsoft.com/office/powerpoint/2010/main" val="1220686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1129867" y="0"/>
            <a:ext cx="9932267" cy="6858000"/>
          </a:xfrm>
          <a:prstGeom prst="rect">
            <a:avLst/>
          </a:prstGeom>
          <a:noFill/>
          <a:ln>
            <a:noFill/>
          </a:ln>
        </p:spPr>
      </p:pic>
      <p:sp>
        <p:nvSpPr>
          <p:cNvPr id="55" name="Google Shape;55;p1"/>
          <p:cNvSpPr txBox="1"/>
          <p:nvPr/>
        </p:nvSpPr>
        <p:spPr>
          <a:xfrm>
            <a:off x="2722000" y="295601"/>
            <a:ext cx="6748000" cy="800179"/>
          </a:xfrm>
          <a:prstGeom prst="rect">
            <a:avLst/>
          </a:prstGeom>
          <a:noFill/>
          <a:ln>
            <a:noFill/>
          </a:ln>
        </p:spPr>
        <p:txBody>
          <a:bodyPr spcFirstLastPara="1" wrap="square" lIns="121900" tIns="121900" rIns="121900" bIns="121900" anchor="t" anchorCtr="0">
            <a:spAutoFit/>
          </a:bodyPr>
          <a:lstStyle/>
          <a:p>
            <a:pPr>
              <a:buSzPts val="2700"/>
            </a:pPr>
            <a:r>
              <a:rPr lang="it" sz="3600" b="1" i="1">
                <a:solidFill>
                  <a:srgbClr val="434343"/>
                </a:solidFill>
              </a:rPr>
              <a:t>LA CONFERENZA DI YALTA</a:t>
            </a:r>
            <a:endParaRPr sz="3600" b="1" i="1">
              <a:solidFill>
                <a:srgbClr val="434343"/>
              </a:solidFill>
            </a:endParaRPr>
          </a:p>
        </p:txBody>
      </p:sp>
    </p:spTree>
    <p:extLst>
      <p:ext uri="{BB962C8B-B14F-4D97-AF65-F5344CB8AC3E}">
        <p14:creationId xmlns:p14="http://schemas.microsoft.com/office/powerpoint/2010/main" val="290675147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it" b="1">
                <a:solidFill>
                  <a:srgbClr val="351C75"/>
                </a:solidFill>
              </a:rPr>
              <a:t>YALTA E LA GUERRA</a:t>
            </a:r>
            <a:endParaRPr b="1">
              <a:solidFill>
                <a:srgbClr val="351C75"/>
              </a:solidFill>
            </a:endParaRPr>
          </a:p>
        </p:txBody>
      </p:sp>
      <p:sp>
        <p:nvSpPr>
          <p:cNvPr id="62" name="Google Shape;62;p2"/>
          <p:cNvSpPr txBox="1">
            <a:spLocks noGrp="1"/>
          </p:cNvSpPr>
          <p:nvPr>
            <p:ph type="body" idx="1"/>
          </p:nvPr>
        </p:nvSpPr>
        <p:spPr>
          <a:xfrm>
            <a:off x="231865" y="1598432"/>
            <a:ext cx="11728270" cy="5259568"/>
          </a:xfrm>
          <a:prstGeom prst="rect">
            <a:avLst/>
          </a:prstGeom>
          <a:noFill/>
          <a:ln>
            <a:noFill/>
          </a:ln>
        </p:spPr>
        <p:txBody>
          <a:bodyPr spcFirstLastPara="1" vert="horz" wrap="square" lIns="121900" tIns="121900" rIns="121900" bIns="121900" rtlCol="0" anchor="t" anchorCtr="0">
            <a:normAutofit/>
          </a:bodyPr>
          <a:lstStyle/>
          <a:p>
            <a:pPr marL="0" indent="0">
              <a:buNone/>
            </a:pPr>
            <a:r>
              <a:rPr lang="it" sz="2000" dirty="0">
                <a:solidFill>
                  <a:srgbClr val="00B050"/>
                </a:solidFill>
                <a:latin typeface="Lora"/>
                <a:ea typeface="Lora"/>
                <a:cs typeface="Lora"/>
                <a:sym typeface="Lora"/>
              </a:rPr>
              <a:t>Il 4 Febbraio del 1945</a:t>
            </a:r>
            <a:r>
              <a:rPr lang="it" sz="2000" dirty="0">
                <a:solidFill>
                  <a:srgbClr val="00B050"/>
                </a:solidFill>
              </a:rPr>
              <a:t> </a:t>
            </a:r>
            <a:r>
              <a:rPr lang="it" sz="2000" dirty="0">
                <a:solidFill>
                  <a:srgbClr val="00B050"/>
                </a:solidFill>
                <a:highlight>
                  <a:srgbClr val="FFFFFF"/>
                </a:highlight>
                <a:latin typeface="Georgia"/>
                <a:ea typeface="Georgia"/>
                <a:cs typeface="Georgia"/>
                <a:sym typeface="Georgia"/>
              </a:rPr>
              <a:t>ci fu l’incontro di Yalta che venne organizzato per affrontare i problemi del nuovo ordine post bellico da tre potenti capi politici: Stalin, Roosvelt e Chruchill. Infatti l’Occidente sapeva degli enormi sacrifici affrontati dall’URSS, contro la quale si era scatenata la parte preponderante della macchina bellica nazista. In virtù di tali sforzi umani e materiali, l’URSS era diventato un interlocutore necessario per la ricostruzione dell’Europa.</a:t>
            </a:r>
            <a:endParaRPr sz="2000" dirty="0">
              <a:solidFill>
                <a:srgbClr val="00B050"/>
              </a:solidFill>
              <a:highlight>
                <a:srgbClr val="FFFFFF"/>
              </a:highlight>
              <a:latin typeface="Lora"/>
              <a:ea typeface="Lora"/>
              <a:cs typeface="Lora"/>
              <a:sym typeface="Lora"/>
            </a:endParaRPr>
          </a:p>
          <a:p>
            <a:pPr marL="0" indent="0">
              <a:spcBef>
                <a:spcPts val="1600"/>
              </a:spcBef>
              <a:spcAft>
                <a:spcPts val="1600"/>
              </a:spcAft>
              <a:buNone/>
            </a:pPr>
            <a:endParaRPr sz="2267" dirty="0">
              <a:solidFill>
                <a:schemeClr val="dk1"/>
              </a:solidFill>
              <a:highlight>
                <a:srgbClr val="FFFFFF"/>
              </a:highlight>
              <a:latin typeface="Georgia"/>
              <a:ea typeface="Georgia"/>
              <a:cs typeface="Georgia"/>
              <a:sym typeface="Georgia"/>
            </a:endParaRPr>
          </a:p>
        </p:txBody>
      </p:sp>
      <p:pic>
        <p:nvPicPr>
          <p:cNvPr id="63" name="Google Shape;63;p2"/>
          <p:cNvPicPr preferRelativeResize="0"/>
          <p:nvPr/>
        </p:nvPicPr>
        <p:blipFill rotWithShape="1">
          <a:blip r:embed="rId3">
            <a:alphaModFix/>
          </a:blip>
          <a:srcRect/>
          <a:stretch/>
        </p:blipFill>
        <p:spPr>
          <a:xfrm>
            <a:off x="7161902" y="3733074"/>
            <a:ext cx="4798233" cy="2835367"/>
          </a:xfrm>
          <a:prstGeom prst="rect">
            <a:avLst/>
          </a:prstGeom>
          <a:noFill/>
          <a:ln>
            <a:noFill/>
          </a:ln>
        </p:spPr>
      </p:pic>
      <p:cxnSp>
        <p:nvCxnSpPr>
          <p:cNvPr id="64" name="Google Shape;64;p2"/>
          <p:cNvCxnSpPr/>
          <p:nvPr/>
        </p:nvCxnSpPr>
        <p:spPr>
          <a:xfrm flipH="1">
            <a:off x="455833" y="1366233"/>
            <a:ext cx="11237600" cy="27200"/>
          </a:xfrm>
          <a:prstGeom prst="straightConnector1">
            <a:avLst/>
          </a:prstGeom>
          <a:noFill/>
          <a:ln w="38100" cap="flat" cmpd="sng">
            <a:solidFill>
              <a:srgbClr val="000000"/>
            </a:solidFill>
            <a:prstDash val="solid"/>
            <a:round/>
            <a:headEnd type="none" w="sm" len="sm"/>
            <a:tailEnd type="none" w="sm" len="sm"/>
          </a:ln>
        </p:spPr>
      </p:cxnSp>
      <p:cxnSp>
        <p:nvCxnSpPr>
          <p:cNvPr id="65" name="Google Shape;65;p2"/>
          <p:cNvCxnSpPr/>
          <p:nvPr/>
        </p:nvCxnSpPr>
        <p:spPr>
          <a:xfrm>
            <a:off x="468800" y="468800"/>
            <a:ext cx="11238000" cy="0"/>
          </a:xfrm>
          <a:prstGeom prst="straightConnector1">
            <a:avLst/>
          </a:prstGeom>
          <a:noFill/>
          <a:ln w="38100" cap="flat" cmpd="sng">
            <a:solidFill>
              <a:srgbClr val="000000"/>
            </a:solidFill>
            <a:prstDash val="solid"/>
            <a:round/>
            <a:headEnd type="none" w="sm" len="sm"/>
            <a:tailEnd type="none" w="sm" len="sm"/>
          </a:ln>
        </p:spPr>
      </p:cxnSp>
      <p:sp>
        <p:nvSpPr>
          <p:cNvPr id="66" name="Google Shape;66;p2"/>
          <p:cNvSpPr txBox="1"/>
          <p:nvPr/>
        </p:nvSpPr>
        <p:spPr>
          <a:xfrm>
            <a:off x="455198" y="4353233"/>
            <a:ext cx="6268800" cy="1004400"/>
          </a:xfrm>
          <a:prstGeom prst="rect">
            <a:avLst/>
          </a:prstGeom>
          <a:noFill/>
          <a:ln>
            <a:noFill/>
          </a:ln>
        </p:spPr>
        <p:txBody>
          <a:bodyPr spcFirstLastPara="1" wrap="square" lIns="121900" tIns="121900" rIns="121900" bIns="121900" anchor="t" anchorCtr="0">
            <a:noAutofit/>
          </a:bodyPr>
          <a:lstStyle/>
          <a:p>
            <a:pPr>
              <a:buSzPts val="1400"/>
            </a:pPr>
            <a:r>
              <a:rPr lang="it" sz="1867" dirty="0">
                <a:solidFill>
                  <a:srgbClr val="FF0000"/>
                </a:solidFill>
              </a:rPr>
              <a:t>In questa foto:</a:t>
            </a:r>
            <a:r>
              <a:rPr lang="it" sz="1867" dirty="0"/>
              <a:t> </a:t>
            </a:r>
            <a:r>
              <a:rPr lang="it" sz="1867" dirty="0">
                <a:solidFill>
                  <a:srgbClr val="00B050"/>
                </a:solidFill>
              </a:rPr>
              <a:t>Sono rappresentati Stalin</a:t>
            </a:r>
            <a:r>
              <a:rPr lang="it" sz="1733" dirty="0">
                <a:solidFill>
                  <a:srgbClr val="00B050"/>
                </a:solidFill>
              </a:rPr>
              <a:t>, </a:t>
            </a:r>
            <a:r>
              <a:rPr lang="it" sz="1867" dirty="0">
                <a:solidFill>
                  <a:srgbClr val="00B050"/>
                </a:solidFill>
                <a:highlight>
                  <a:srgbClr val="FFFFFF"/>
                </a:highlight>
              </a:rPr>
              <a:t>Roosvelt e Chruchill che sono seduti a tavolo per discutere del futuro dopo la sconfitta di Hitler.</a:t>
            </a:r>
            <a:endParaRPr sz="1733" dirty="0">
              <a:solidFill>
                <a:srgbClr val="00B050"/>
              </a:solidFill>
            </a:endParaRPr>
          </a:p>
        </p:txBody>
      </p:sp>
      <p:cxnSp>
        <p:nvCxnSpPr>
          <p:cNvPr id="67" name="Google Shape;67;p2"/>
          <p:cNvCxnSpPr/>
          <p:nvPr/>
        </p:nvCxnSpPr>
        <p:spPr>
          <a:xfrm>
            <a:off x="676532" y="4373233"/>
            <a:ext cx="6282000" cy="26800"/>
          </a:xfrm>
          <a:prstGeom prst="straightConnector1">
            <a:avLst/>
          </a:prstGeom>
          <a:noFill/>
          <a:ln w="9525" cap="flat" cmpd="sng">
            <a:solidFill>
              <a:schemeClr val="dk2"/>
            </a:solidFill>
            <a:prstDash val="solid"/>
            <a:round/>
            <a:headEnd type="none" w="sm" len="sm"/>
            <a:tailEnd type="none" w="sm" len="sm"/>
          </a:ln>
        </p:spPr>
      </p:cxnSp>
      <p:cxnSp>
        <p:nvCxnSpPr>
          <p:cNvPr id="68" name="Google Shape;68;p2"/>
          <p:cNvCxnSpPr/>
          <p:nvPr/>
        </p:nvCxnSpPr>
        <p:spPr>
          <a:xfrm>
            <a:off x="689732" y="5357633"/>
            <a:ext cx="6268800" cy="0"/>
          </a:xfrm>
          <a:prstGeom prst="straightConnector1">
            <a:avLst/>
          </a:prstGeom>
          <a:noFill/>
          <a:ln w="9525" cap="flat" cmpd="sng">
            <a:solidFill>
              <a:schemeClr val="dk2"/>
            </a:solidFill>
            <a:prstDash val="solid"/>
            <a:round/>
            <a:headEnd type="none" w="sm" len="sm"/>
            <a:tailEnd type="none" w="sm" len="sm"/>
          </a:ln>
        </p:spPr>
      </p:cxnSp>
      <p:cxnSp>
        <p:nvCxnSpPr>
          <p:cNvPr id="69" name="Google Shape;69;p2"/>
          <p:cNvCxnSpPr>
            <a:cxnSpLocks/>
          </p:cNvCxnSpPr>
          <p:nvPr/>
        </p:nvCxnSpPr>
        <p:spPr>
          <a:xfrm rot="10800000" flipH="1">
            <a:off x="6737600" y="4335544"/>
            <a:ext cx="415200" cy="488800"/>
          </a:xfrm>
          <a:prstGeom prst="straightConnector1">
            <a:avLst/>
          </a:prstGeom>
          <a:noFill/>
          <a:ln w="9525" cap="flat" cmpd="sng">
            <a:solidFill>
              <a:schemeClr val="dk2"/>
            </a:solidFill>
            <a:prstDash val="solid"/>
            <a:round/>
            <a:headEnd type="none" w="sm" len="sm"/>
            <a:tailEnd type="triangle" w="med" len="med"/>
          </a:ln>
        </p:spPr>
      </p:cxnSp>
      <p:cxnSp>
        <p:nvCxnSpPr>
          <p:cNvPr id="70" name="Google Shape;70;p2"/>
          <p:cNvCxnSpPr>
            <a:stCxn id="66" idx="3"/>
            <a:endCxn id="63" idx="1"/>
          </p:cNvCxnSpPr>
          <p:nvPr/>
        </p:nvCxnSpPr>
        <p:spPr>
          <a:xfrm>
            <a:off x="6723998" y="4855433"/>
            <a:ext cx="437904" cy="295325"/>
          </a:xfrm>
          <a:prstGeom prst="straightConnector1">
            <a:avLst/>
          </a:prstGeom>
          <a:noFill/>
          <a:ln w="9525" cap="flat" cmpd="sng">
            <a:solidFill>
              <a:schemeClr val="dk2"/>
            </a:solidFill>
            <a:prstDash val="solid"/>
            <a:round/>
            <a:headEnd type="none" w="sm" len="sm"/>
            <a:tailEnd type="triangle" w="med" len="med"/>
          </a:ln>
        </p:spPr>
      </p:cxnSp>
      <p:cxnSp>
        <p:nvCxnSpPr>
          <p:cNvPr id="71" name="Google Shape;71;p2"/>
          <p:cNvCxnSpPr/>
          <p:nvPr/>
        </p:nvCxnSpPr>
        <p:spPr>
          <a:xfrm rot="10800000">
            <a:off x="530204" y="4353233"/>
            <a:ext cx="0" cy="1004400"/>
          </a:xfrm>
          <a:prstGeom prst="straightConnector1">
            <a:avLst/>
          </a:prstGeom>
          <a:noFill/>
          <a:ln w="9525" cap="flat" cmpd="sng">
            <a:solidFill>
              <a:schemeClr val="dk2"/>
            </a:solidFill>
            <a:prstDash val="solid"/>
            <a:round/>
            <a:headEnd type="none" w="sm" len="sm"/>
            <a:tailEnd type="none" w="sm" len="sm"/>
          </a:ln>
        </p:spPr>
      </p:cxnSp>
      <p:cxnSp>
        <p:nvCxnSpPr>
          <p:cNvPr id="72" name="Google Shape;72;p2"/>
          <p:cNvCxnSpPr/>
          <p:nvPr/>
        </p:nvCxnSpPr>
        <p:spPr>
          <a:xfrm rot="10800000">
            <a:off x="6742067" y="4386633"/>
            <a:ext cx="13600" cy="937600"/>
          </a:xfrm>
          <a:prstGeom prst="straightConnector1">
            <a:avLst/>
          </a:prstGeom>
          <a:noFill/>
          <a:ln w="9525" cap="flat" cmpd="sng">
            <a:solidFill>
              <a:schemeClr val="dk2"/>
            </a:solidFill>
            <a:prstDash val="solid"/>
            <a:round/>
            <a:headEnd type="none" w="sm" len="sm"/>
            <a:tailEnd type="none" w="sm" len="sm"/>
          </a:ln>
        </p:spPr>
      </p:cxnSp>
      <p:pic>
        <p:nvPicPr>
          <p:cNvPr id="73" name="Google Shape;73;p2"/>
          <p:cNvPicPr preferRelativeResize="0"/>
          <p:nvPr/>
        </p:nvPicPr>
        <p:blipFill rotWithShape="1">
          <a:blip r:embed="rId4">
            <a:alphaModFix/>
          </a:blip>
          <a:srcRect/>
          <a:stretch/>
        </p:blipFill>
        <p:spPr>
          <a:xfrm>
            <a:off x="2281466" y="5476901"/>
            <a:ext cx="3085333" cy="1381100"/>
          </a:xfrm>
          <a:prstGeom prst="rect">
            <a:avLst/>
          </a:prstGeom>
          <a:noFill/>
          <a:ln>
            <a:noFill/>
          </a:ln>
        </p:spPr>
      </p:pic>
      <p:sp>
        <p:nvSpPr>
          <p:cNvPr id="74" name="Google Shape;74;p2"/>
          <p:cNvSpPr txBox="1"/>
          <p:nvPr/>
        </p:nvSpPr>
        <p:spPr>
          <a:xfrm>
            <a:off x="5654833" y="3534267"/>
            <a:ext cx="210400" cy="533504"/>
          </a:xfrm>
          <a:prstGeom prst="rect">
            <a:avLst/>
          </a:prstGeom>
          <a:noFill/>
          <a:ln>
            <a:noFill/>
          </a:ln>
        </p:spPr>
        <p:txBody>
          <a:bodyPr spcFirstLastPara="1" wrap="square" lIns="121900" tIns="121900" rIns="121900" bIns="121900" anchor="t" anchorCtr="0">
            <a:spAutoFit/>
          </a:bodyPr>
          <a:lstStyle/>
          <a:p>
            <a:pPr>
              <a:buSzPts val="1400"/>
            </a:pPr>
            <a:endParaRPr sz="1867"/>
          </a:p>
        </p:txBody>
      </p:sp>
    </p:spTree>
    <p:extLst>
      <p:ext uri="{BB962C8B-B14F-4D97-AF65-F5344CB8AC3E}">
        <p14:creationId xmlns:p14="http://schemas.microsoft.com/office/powerpoint/2010/main" val="2034241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p:nvPr/>
        </p:nvSpPr>
        <p:spPr>
          <a:xfrm>
            <a:off x="305" y="0"/>
            <a:ext cx="12191696"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06" name="Google Shape;106;p1"/>
          <p:cNvSpPr txBox="1">
            <a:spLocks noGrp="1"/>
          </p:cNvSpPr>
          <p:nvPr>
            <p:ph type="ctrTitle"/>
          </p:nvPr>
        </p:nvSpPr>
        <p:spPr>
          <a:xfrm>
            <a:off x="622971" y="1048903"/>
            <a:ext cx="5832420" cy="3364071"/>
          </a:xfrm>
          <a:prstGeom prst="rect">
            <a:avLst/>
          </a:prstGeom>
          <a:noFill/>
          <a:ln>
            <a:noFill/>
          </a:ln>
        </p:spPr>
        <p:txBody>
          <a:bodyPr spcFirstLastPara="1" wrap="square" lIns="109725" tIns="109725" rIns="109725" bIns="91425" anchor="b" anchorCtr="0">
            <a:noAutofit/>
          </a:bodyPr>
          <a:lstStyle/>
          <a:p>
            <a:pPr marL="0" lvl="0" indent="0" algn="l" rtl="0">
              <a:lnSpc>
                <a:spcPct val="120000"/>
              </a:lnSpc>
              <a:spcBef>
                <a:spcPts val="0"/>
              </a:spcBef>
              <a:spcAft>
                <a:spcPts val="0"/>
              </a:spcAft>
              <a:buClr>
                <a:srgbClr val="595959"/>
              </a:buClr>
              <a:buSzPts val="6000"/>
              <a:buFont typeface="Arial Black"/>
              <a:buNone/>
            </a:pPr>
            <a:r>
              <a:rPr lang="en-US" sz="6000" dirty="0" err="1">
                <a:solidFill>
                  <a:srgbClr val="595959"/>
                </a:solidFill>
                <a:latin typeface="Arial Black"/>
                <a:ea typeface="Arial Black"/>
                <a:cs typeface="Arial Black"/>
                <a:sym typeface="Arial Black"/>
              </a:rPr>
              <a:t>L'invasione</a:t>
            </a:r>
            <a:r>
              <a:rPr lang="en-US" sz="6000" dirty="0">
                <a:solidFill>
                  <a:srgbClr val="595959"/>
                </a:solidFill>
                <a:latin typeface="Arial Black"/>
                <a:ea typeface="Arial Black"/>
                <a:cs typeface="Arial Black"/>
                <a:sym typeface="Arial Black"/>
              </a:rPr>
              <a:t> </a:t>
            </a:r>
            <a:endParaRPr sz="6000" dirty="0">
              <a:solidFill>
                <a:srgbClr val="595959"/>
              </a:solidFill>
              <a:latin typeface="Arial Black"/>
              <a:ea typeface="Arial Black"/>
              <a:cs typeface="Arial Black"/>
              <a:sym typeface="Arial Black"/>
            </a:endParaRPr>
          </a:p>
          <a:p>
            <a:pPr marL="0" lvl="0" indent="0" algn="l" rtl="0">
              <a:lnSpc>
                <a:spcPct val="120000"/>
              </a:lnSpc>
              <a:spcBef>
                <a:spcPts val="0"/>
              </a:spcBef>
              <a:spcAft>
                <a:spcPts val="0"/>
              </a:spcAft>
              <a:buClr>
                <a:srgbClr val="595959"/>
              </a:buClr>
              <a:buSzPts val="6000"/>
              <a:buFont typeface="Arial Black"/>
              <a:buNone/>
            </a:pPr>
            <a:r>
              <a:rPr lang="en-US" sz="6000" dirty="0" err="1">
                <a:solidFill>
                  <a:srgbClr val="595959"/>
                </a:solidFill>
                <a:latin typeface="Arial Black"/>
                <a:ea typeface="Arial Black"/>
                <a:cs typeface="Arial Black"/>
                <a:sym typeface="Arial Black"/>
              </a:rPr>
              <a:t>della</a:t>
            </a:r>
            <a:r>
              <a:rPr lang="en-US" sz="6000" dirty="0">
                <a:solidFill>
                  <a:srgbClr val="595959"/>
                </a:solidFill>
                <a:latin typeface="Arial Black"/>
                <a:ea typeface="Arial Black"/>
                <a:cs typeface="Arial Black"/>
                <a:sym typeface="Arial Black"/>
              </a:rPr>
              <a:t> </a:t>
            </a:r>
            <a:r>
              <a:rPr lang="en-US" sz="6000" dirty="0">
                <a:solidFill>
                  <a:srgbClr val="C00000"/>
                </a:solidFill>
                <a:latin typeface="Arial Black"/>
                <a:ea typeface="Arial Black"/>
                <a:cs typeface="Arial Black"/>
                <a:sym typeface="Arial Black"/>
              </a:rPr>
              <a:t>Polonia</a:t>
            </a:r>
            <a:endParaRPr sz="6000" dirty="0">
              <a:solidFill>
                <a:srgbClr val="C00000"/>
              </a:solidFill>
              <a:latin typeface="Arial Black"/>
              <a:ea typeface="Arial Black"/>
              <a:cs typeface="Arial Black"/>
              <a:sym typeface="Arial Black"/>
            </a:endParaRPr>
          </a:p>
        </p:txBody>
      </p:sp>
      <p:sp>
        <p:nvSpPr>
          <p:cNvPr id="107" name="Google Shape;107;p1"/>
          <p:cNvSpPr/>
          <p:nvPr/>
        </p:nvSpPr>
        <p:spPr>
          <a:xfrm flipH="1">
            <a:off x="6986049" y="0"/>
            <a:ext cx="5205951" cy="6858000"/>
          </a:xfrm>
          <a:custGeom>
            <a:avLst/>
            <a:gdLst/>
            <a:ahLst/>
            <a:cxnLst/>
            <a:rect l="l" t="t" r="r" b="b"/>
            <a:pathLst>
              <a:path w="5205951" h="6858000" extrusionOk="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eiryo"/>
              <a:ea typeface="Meiryo"/>
              <a:cs typeface="Meiryo"/>
              <a:sym typeface="Meiryo"/>
            </a:endParaRPr>
          </a:p>
        </p:txBody>
      </p:sp>
      <p:sp>
        <p:nvSpPr>
          <p:cNvPr id="108" name="Google Shape;108;p1"/>
          <p:cNvSpPr/>
          <p:nvPr/>
        </p:nvSpPr>
        <p:spPr>
          <a:xfrm flipH="1">
            <a:off x="6553480" y="0"/>
            <a:ext cx="2529723" cy="6858000"/>
          </a:xfrm>
          <a:custGeom>
            <a:avLst/>
            <a:gdLst/>
            <a:ahLst/>
            <a:cxnLst/>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09" name="Google Shape;109;p1"/>
          <p:cNvSpPr/>
          <p:nvPr/>
        </p:nvSpPr>
        <p:spPr>
          <a:xfrm flipH="1">
            <a:off x="6758825" y="0"/>
            <a:ext cx="2536434" cy="6858000"/>
          </a:xfrm>
          <a:custGeom>
            <a:avLst/>
            <a:gdLst/>
            <a:ahLst/>
            <a:cxnLst/>
            <a:rect l="l" t="t" r="r" b="b"/>
            <a:pathLst>
              <a:path w="2536434" h="6858000" extrusionOk="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10" name="Google Shape;110;p1" descr="Immagine che contiene mappa&#10;&#10;Descrizione generata automaticamente"/>
          <p:cNvPicPr preferRelativeResize="0"/>
          <p:nvPr/>
        </p:nvPicPr>
        <p:blipFill rotWithShape="1">
          <a:blip r:embed="rId3">
            <a:alphaModFix/>
          </a:blip>
          <a:srcRect l="15018" r="10347" b="-2"/>
          <a:stretch/>
        </p:blipFill>
        <p:spPr>
          <a:xfrm>
            <a:off x="7187979" y="10"/>
            <a:ext cx="5004021" cy="6857990"/>
          </a:xfrm>
          <a:custGeom>
            <a:avLst/>
            <a:gdLst/>
            <a:ahLst/>
            <a:cxnLst/>
            <a:rect l="l" t="t" r="r" b="b"/>
            <a:pathLst>
              <a:path w="4901771" h="6858000" extrusionOk="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4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it" b="1">
                <a:solidFill>
                  <a:srgbClr val="0C343D"/>
                </a:solidFill>
              </a:rPr>
              <a:t>LE TEMATICHE DELLA CONFERENZA</a:t>
            </a:r>
            <a:endParaRPr b="1">
              <a:solidFill>
                <a:srgbClr val="0C343D"/>
              </a:solidFill>
            </a:endParaRPr>
          </a:p>
        </p:txBody>
      </p:sp>
      <p:sp>
        <p:nvSpPr>
          <p:cNvPr id="80" name="Google Shape;80;p3"/>
          <p:cNvSpPr txBox="1">
            <a:spLocks noGrp="1"/>
          </p:cNvSpPr>
          <p:nvPr>
            <p:ph type="body" idx="1"/>
          </p:nvPr>
        </p:nvSpPr>
        <p:spPr>
          <a:xfrm>
            <a:off x="415600" y="1442866"/>
            <a:ext cx="11715440" cy="5415133"/>
          </a:xfrm>
          <a:prstGeom prst="rect">
            <a:avLst/>
          </a:prstGeom>
          <a:noFill/>
          <a:ln>
            <a:noFill/>
          </a:ln>
        </p:spPr>
        <p:txBody>
          <a:bodyPr spcFirstLastPara="1" vert="horz" wrap="square" lIns="121900" tIns="121900" rIns="121900" bIns="121900" rtlCol="0" anchor="t" anchorCtr="0">
            <a:noAutofit/>
          </a:bodyPr>
          <a:lstStyle/>
          <a:p>
            <a:pPr marL="0" indent="0">
              <a:spcAft>
                <a:spcPts val="1600"/>
              </a:spcAft>
              <a:buNone/>
            </a:pPr>
            <a:r>
              <a:rPr lang="it" sz="1800" dirty="0">
                <a:solidFill>
                  <a:schemeClr val="tx2">
                    <a:lumMod val="25000"/>
                  </a:schemeClr>
                </a:solidFill>
                <a:highlight>
                  <a:srgbClr val="F9F9F9"/>
                </a:highlight>
              </a:rPr>
              <a:t>L’argomento di discussione era: la creazione di un sistema collettivo per il mantenimento della pace mondiale; l’assetto postbellico degli equilibri politici in Europa e il trattamento delle potenze sconfitte dell’Asse; la prosecuzione della guerra in Estremo Oriente. </a:t>
            </a:r>
            <a:r>
              <a:rPr lang="it-IT" sz="1800" dirty="0">
                <a:solidFill>
                  <a:schemeClr val="tx2">
                    <a:lumMod val="25000"/>
                  </a:schemeClr>
                </a:solidFill>
                <a:highlight>
                  <a:srgbClr val="F9F9F9"/>
                </a:highlight>
              </a:rPr>
              <a:t>L</a:t>
            </a:r>
            <a:r>
              <a:rPr lang="it" sz="1800" dirty="0">
                <a:solidFill>
                  <a:schemeClr val="tx2">
                    <a:lumMod val="25000"/>
                  </a:schemeClr>
                </a:solidFill>
                <a:highlight>
                  <a:srgbClr val="F9F9F9"/>
                </a:highlight>
              </a:rPr>
              <a:t>’obiettivo di mantenere l’alleanza antifascista fu perseguito da Roosevelt con un dialogo diretto con Stalin fatto di promesse e aperture che nel biennio successivo furono ritrattate dal nuovo presidente Truman e dal peggioramento delle relazioni tra Usa e Urss.</a:t>
            </a:r>
            <a:r>
              <a:rPr lang="it-IT" sz="1800" b="0" i="0" dirty="0">
                <a:solidFill>
                  <a:schemeClr val="tx2">
                    <a:lumMod val="25000"/>
                  </a:schemeClr>
                </a:solidFill>
                <a:effectLst/>
                <a:latin typeface="Calibri" panose="020F0502020204030204" pitchFamily="34" charset="0"/>
                <a:cs typeface="Calibri" panose="020F0502020204030204" pitchFamily="34" charset="0"/>
              </a:rPr>
              <a:t> </a:t>
            </a:r>
            <a:r>
              <a:rPr lang="it-IT" sz="1800" dirty="0">
                <a:solidFill>
                  <a:srgbClr val="202122"/>
                </a:solidFill>
                <a:latin typeface="Calibri" panose="020F0502020204030204" pitchFamily="34" charset="0"/>
                <a:cs typeface="Calibri" panose="020F0502020204030204" pitchFamily="34" charset="0"/>
              </a:rPr>
              <a:t>L</a:t>
            </a:r>
            <a:r>
              <a:rPr lang="it-IT" sz="1800" b="0" i="0" dirty="0">
                <a:solidFill>
                  <a:srgbClr val="202122"/>
                </a:solidFill>
                <a:effectLst/>
                <a:latin typeface="Calibri" panose="020F0502020204030204" pitchFamily="34" charset="0"/>
                <a:cs typeface="Calibri" panose="020F0502020204030204" pitchFamily="34" charset="0"/>
              </a:rPr>
              <a:t>a conferenza di Yalta è a tutt’oggi indicata </a:t>
            </a:r>
            <a:r>
              <a:rPr lang="it-IT" sz="1800" dirty="0">
                <a:solidFill>
                  <a:srgbClr val="202122"/>
                </a:solidFill>
                <a:latin typeface="Calibri" panose="020F0502020204030204" pitchFamily="34" charset="0"/>
                <a:cs typeface="Calibri" panose="020F0502020204030204" pitchFamily="34" charset="0"/>
              </a:rPr>
              <a:t>come </a:t>
            </a:r>
            <a:r>
              <a:rPr lang="it-IT" sz="1800" b="0" i="0" dirty="0">
                <a:solidFill>
                  <a:srgbClr val="202122"/>
                </a:solidFill>
                <a:effectLst/>
                <a:latin typeface="Calibri" panose="020F0502020204030204" pitchFamily="34" charset="0"/>
                <a:cs typeface="Calibri" panose="020F0502020204030204" pitchFamily="34" charset="0"/>
              </a:rPr>
              <a:t>l’origine della spartizione dell’Europa tipica della Guerra Fredda, anche se nel Febbraio del‘45 questa era ancora lontana dal manifestarsi.</a:t>
            </a:r>
            <a:endParaRPr sz="1800" dirty="0">
              <a:latin typeface="Calibri" panose="020F0502020204030204" pitchFamily="34" charset="0"/>
              <a:cs typeface="Calibri" panose="020F0502020204030204" pitchFamily="34" charset="0"/>
            </a:endParaRPr>
          </a:p>
        </p:txBody>
      </p:sp>
      <p:pic>
        <p:nvPicPr>
          <p:cNvPr id="81" name="Google Shape;81;p3"/>
          <p:cNvPicPr preferRelativeResize="0"/>
          <p:nvPr/>
        </p:nvPicPr>
        <p:blipFill rotWithShape="1">
          <a:blip r:embed="rId3">
            <a:alphaModFix/>
          </a:blip>
          <a:srcRect/>
          <a:stretch/>
        </p:blipFill>
        <p:spPr>
          <a:xfrm>
            <a:off x="10156284" y="3960271"/>
            <a:ext cx="1838033" cy="3071900"/>
          </a:xfrm>
          <a:prstGeom prst="rect">
            <a:avLst/>
          </a:prstGeom>
          <a:noFill/>
          <a:ln>
            <a:noFill/>
          </a:ln>
        </p:spPr>
      </p:pic>
      <p:pic>
        <p:nvPicPr>
          <p:cNvPr id="82" name="Google Shape;82;p3"/>
          <p:cNvPicPr preferRelativeResize="0"/>
          <p:nvPr/>
        </p:nvPicPr>
        <p:blipFill rotWithShape="1">
          <a:blip r:embed="rId4">
            <a:alphaModFix/>
          </a:blip>
          <a:srcRect/>
          <a:stretch/>
        </p:blipFill>
        <p:spPr>
          <a:xfrm rot="10800000" flipH="1">
            <a:off x="10591733" y="4650984"/>
            <a:ext cx="1184667" cy="1184700"/>
          </a:xfrm>
          <a:prstGeom prst="rect">
            <a:avLst/>
          </a:prstGeom>
          <a:noFill/>
          <a:ln>
            <a:noFill/>
          </a:ln>
        </p:spPr>
      </p:pic>
      <p:pic>
        <p:nvPicPr>
          <p:cNvPr id="83" name="Google Shape;83;p3"/>
          <p:cNvPicPr preferRelativeResize="0"/>
          <p:nvPr/>
        </p:nvPicPr>
        <p:blipFill rotWithShape="1">
          <a:blip r:embed="rId5">
            <a:alphaModFix/>
          </a:blip>
          <a:srcRect/>
          <a:stretch/>
        </p:blipFill>
        <p:spPr>
          <a:xfrm>
            <a:off x="1142825" y="3982700"/>
            <a:ext cx="6042900" cy="2521267"/>
          </a:xfrm>
          <a:prstGeom prst="rect">
            <a:avLst/>
          </a:prstGeom>
          <a:noFill/>
          <a:ln>
            <a:noFill/>
          </a:ln>
        </p:spPr>
      </p:pic>
      <p:cxnSp>
        <p:nvCxnSpPr>
          <p:cNvPr id="84" name="Google Shape;84;p3"/>
          <p:cNvCxnSpPr/>
          <p:nvPr/>
        </p:nvCxnSpPr>
        <p:spPr>
          <a:xfrm rot="10800000" flipH="1">
            <a:off x="401833" y="1259067"/>
            <a:ext cx="10005600" cy="53600"/>
          </a:xfrm>
          <a:prstGeom prst="straightConnector1">
            <a:avLst/>
          </a:prstGeom>
          <a:noFill/>
          <a:ln w="381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4281243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it" b="1">
                <a:solidFill>
                  <a:srgbClr val="F6B26B"/>
                </a:solidFill>
              </a:rPr>
              <a:t>DOPO LA CONFERENZA DI YALTA</a:t>
            </a:r>
            <a:endParaRPr b="1">
              <a:solidFill>
                <a:srgbClr val="F6B26B"/>
              </a:solidFill>
            </a:endParaRPr>
          </a:p>
        </p:txBody>
      </p:sp>
      <p:sp>
        <p:nvSpPr>
          <p:cNvPr id="90" name="Google Shape;90;p4"/>
          <p:cNvSpPr txBox="1">
            <a:spLocks noGrp="1"/>
          </p:cNvSpPr>
          <p:nvPr>
            <p:ph type="body" idx="1"/>
          </p:nvPr>
        </p:nvSpPr>
        <p:spPr>
          <a:xfrm>
            <a:off x="415600" y="1232299"/>
            <a:ext cx="11360800" cy="1953495"/>
          </a:xfrm>
          <a:prstGeom prst="rect">
            <a:avLst/>
          </a:prstGeom>
          <a:noFill/>
          <a:ln>
            <a:noFill/>
          </a:ln>
        </p:spPr>
        <p:txBody>
          <a:bodyPr spcFirstLastPara="1" vert="horz" wrap="square" lIns="121900" tIns="121900" rIns="121900" bIns="121900" rtlCol="0" anchor="t" anchorCtr="0">
            <a:noAutofit/>
          </a:bodyPr>
          <a:lstStyle/>
          <a:p>
            <a:pPr marL="0" indent="0">
              <a:spcAft>
                <a:spcPts val="1600"/>
              </a:spcAft>
              <a:buNone/>
            </a:pPr>
            <a:r>
              <a:rPr lang="it" sz="2400" dirty="0">
                <a:solidFill>
                  <a:schemeClr val="dk1"/>
                </a:solidFill>
                <a:highlight>
                  <a:srgbClr val="FFFFFF"/>
                </a:highlight>
                <a:latin typeface="Georgia"/>
                <a:ea typeface="Georgia"/>
                <a:cs typeface="Georgia"/>
                <a:sym typeface="Georgia"/>
              </a:rPr>
              <a:t>La Conferenza di Yalta terminò l’11 febbraio del 1945. Tra l’uno e il due Settembre del 1945 finì la seconda guerra mondiale.(Roosevelt morì il 12 aprile 1945, Stalin il 5 marzo 1953 e invece Churchill il 24 gennaio del 1965).</a:t>
            </a:r>
            <a:r>
              <a:rPr lang="it-IT" sz="2400" dirty="0">
                <a:solidFill>
                  <a:schemeClr val="dk1"/>
                </a:solidFill>
                <a:highlight>
                  <a:srgbClr val="FFFFFF"/>
                </a:highlight>
                <a:latin typeface="Georgia"/>
                <a:ea typeface="Georgia"/>
                <a:cs typeface="Georgia"/>
                <a:sym typeface="Georgia"/>
              </a:rPr>
              <a:t> Il 5 marzo del 1946 Churchill pronunciò il celebre discorso della “cortina di ferro” che esprimeva l’ormai raggiunta rottura della collaborazione alleata dei tempi di guerra e la separazione dell’Europa in due sfere d’influenza. </a:t>
            </a:r>
            <a:endParaRPr lang="it-IT" sz="2400" dirty="0"/>
          </a:p>
          <a:p>
            <a:pPr marL="0" indent="0">
              <a:spcAft>
                <a:spcPts val="1600"/>
              </a:spcAft>
              <a:buNone/>
            </a:pPr>
            <a:endParaRPr sz="1800" dirty="0"/>
          </a:p>
        </p:txBody>
      </p:sp>
      <p:sp>
        <p:nvSpPr>
          <p:cNvPr id="91" name="Google Shape;91;p4"/>
          <p:cNvSpPr txBox="1"/>
          <p:nvPr/>
        </p:nvSpPr>
        <p:spPr>
          <a:xfrm>
            <a:off x="2890442" y="2049918"/>
            <a:ext cx="11307600" cy="769914"/>
          </a:xfrm>
          <a:prstGeom prst="rect">
            <a:avLst/>
          </a:prstGeom>
          <a:noFill/>
          <a:ln>
            <a:noFill/>
          </a:ln>
        </p:spPr>
        <p:txBody>
          <a:bodyPr spcFirstLastPara="1" wrap="square" lIns="121900" tIns="121900" rIns="121900" bIns="121900" anchor="t" anchorCtr="0">
            <a:spAutoFit/>
          </a:bodyPr>
          <a:lstStyle/>
          <a:p>
            <a:pPr>
              <a:lnSpc>
                <a:spcPct val="115000"/>
              </a:lnSpc>
              <a:spcAft>
                <a:spcPts val="1600"/>
              </a:spcAft>
              <a:buClr>
                <a:schemeClr val="dk1"/>
              </a:buClr>
              <a:buSzPts val="1100"/>
            </a:pPr>
            <a:endParaRPr sz="1800" dirty="0"/>
          </a:p>
        </p:txBody>
      </p:sp>
      <p:cxnSp>
        <p:nvCxnSpPr>
          <p:cNvPr id="92" name="Google Shape;92;p4"/>
          <p:cNvCxnSpPr/>
          <p:nvPr/>
        </p:nvCxnSpPr>
        <p:spPr>
          <a:xfrm>
            <a:off x="475600" y="3880892"/>
            <a:ext cx="10862800" cy="13600"/>
          </a:xfrm>
          <a:prstGeom prst="straightConnector1">
            <a:avLst/>
          </a:prstGeom>
          <a:noFill/>
          <a:ln w="9525" cap="flat" cmpd="sng">
            <a:solidFill>
              <a:schemeClr val="dk2"/>
            </a:solidFill>
            <a:prstDash val="solid"/>
            <a:round/>
            <a:headEnd type="none" w="sm" len="sm"/>
            <a:tailEnd type="none" w="sm" len="sm"/>
          </a:ln>
        </p:spPr>
      </p:cxnSp>
      <p:cxnSp>
        <p:nvCxnSpPr>
          <p:cNvPr id="93" name="Google Shape;93;p4"/>
          <p:cNvCxnSpPr/>
          <p:nvPr/>
        </p:nvCxnSpPr>
        <p:spPr>
          <a:xfrm>
            <a:off x="468800" y="3817433"/>
            <a:ext cx="0" cy="884000"/>
          </a:xfrm>
          <a:prstGeom prst="straightConnector1">
            <a:avLst/>
          </a:prstGeom>
          <a:noFill/>
          <a:ln w="9525" cap="flat" cmpd="sng">
            <a:solidFill>
              <a:schemeClr val="dk2"/>
            </a:solidFill>
            <a:prstDash val="solid"/>
            <a:round/>
            <a:headEnd type="none" w="sm" len="sm"/>
            <a:tailEnd type="none" w="sm" len="sm"/>
          </a:ln>
        </p:spPr>
      </p:cxnSp>
      <p:cxnSp>
        <p:nvCxnSpPr>
          <p:cNvPr id="94" name="Google Shape;94;p4"/>
          <p:cNvCxnSpPr>
            <a:cxnSpLocks/>
          </p:cNvCxnSpPr>
          <p:nvPr/>
        </p:nvCxnSpPr>
        <p:spPr>
          <a:xfrm flipV="1">
            <a:off x="765110" y="3894492"/>
            <a:ext cx="10908889" cy="17227"/>
          </a:xfrm>
          <a:prstGeom prst="straightConnector1">
            <a:avLst/>
          </a:prstGeom>
          <a:noFill/>
          <a:ln w="9525" cap="flat" cmpd="sng">
            <a:solidFill>
              <a:schemeClr val="dk2"/>
            </a:solidFill>
            <a:prstDash val="solid"/>
            <a:round/>
            <a:headEnd type="none" w="sm" len="sm"/>
            <a:tailEnd type="none" w="sm" len="sm"/>
          </a:ln>
        </p:spPr>
      </p:cxnSp>
      <p:cxnSp>
        <p:nvCxnSpPr>
          <p:cNvPr id="95" name="Google Shape;95;p4"/>
          <p:cNvCxnSpPr/>
          <p:nvPr/>
        </p:nvCxnSpPr>
        <p:spPr>
          <a:xfrm>
            <a:off x="11358567" y="3817433"/>
            <a:ext cx="0" cy="937600"/>
          </a:xfrm>
          <a:prstGeom prst="straightConnector1">
            <a:avLst/>
          </a:prstGeom>
          <a:noFill/>
          <a:ln w="9525" cap="flat" cmpd="sng">
            <a:solidFill>
              <a:schemeClr val="dk2"/>
            </a:solidFill>
            <a:prstDash val="solid"/>
            <a:round/>
            <a:headEnd type="none" w="sm" len="sm"/>
            <a:tailEnd type="none" w="sm" len="sm"/>
          </a:ln>
        </p:spPr>
      </p:cxnSp>
      <p:cxnSp>
        <p:nvCxnSpPr>
          <p:cNvPr id="96" name="Google Shape;96;p4"/>
          <p:cNvCxnSpPr/>
          <p:nvPr/>
        </p:nvCxnSpPr>
        <p:spPr>
          <a:xfrm rot="10800000" flipH="1">
            <a:off x="482200" y="1205700"/>
            <a:ext cx="11264800" cy="40000"/>
          </a:xfrm>
          <a:prstGeom prst="straightConnector1">
            <a:avLst/>
          </a:prstGeom>
          <a:noFill/>
          <a:ln w="38100" cap="flat" cmpd="sng">
            <a:solidFill>
              <a:schemeClr val="dk2"/>
            </a:solidFill>
            <a:prstDash val="solid"/>
            <a:round/>
            <a:headEnd type="none" w="sm" len="sm"/>
            <a:tailEnd type="none" w="sm" len="sm"/>
          </a:ln>
        </p:spPr>
      </p:cxnSp>
      <p:cxnSp>
        <p:nvCxnSpPr>
          <p:cNvPr id="97" name="Google Shape;97;p4"/>
          <p:cNvCxnSpPr/>
          <p:nvPr/>
        </p:nvCxnSpPr>
        <p:spPr>
          <a:xfrm rot="10800000">
            <a:off x="469000" y="1232133"/>
            <a:ext cx="13200" cy="1862000"/>
          </a:xfrm>
          <a:prstGeom prst="straightConnector1">
            <a:avLst/>
          </a:prstGeom>
          <a:noFill/>
          <a:ln w="9525" cap="flat" cmpd="sng">
            <a:solidFill>
              <a:schemeClr val="dk2"/>
            </a:solidFill>
            <a:prstDash val="solid"/>
            <a:round/>
            <a:headEnd type="none" w="sm" len="sm"/>
            <a:tailEnd type="none" w="sm" len="sm"/>
          </a:ln>
        </p:spPr>
      </p:cxnSp>
      <p:cxnSp>
        <p:nvCxnSpPr>
          <p:cNvPr id="98" name="Google Shape;98;p4"/>
          <p:cNvCxnSpPr/>
          <p:nvPr/>
        </p:nvCxnSpPr>
        <p:spPr>
          <a:xfrm>
            <a:off x="415600" y="3911719"/>
            <a:ext cx="11251600" cy="0"/>
          </a:xfrm>
          <a:prstGeom prst="straightConnector1">
            <a:avLst/>
          </a:prstGeom>
          <a:noFill/>
          <a:ln w="9525" cap="flat" cmpd="sng">
            <a:solidFill>
              <a:schemeClr val="dk2"/>
            </a:solidFill>
            <a:prstDash val="solid"/>
            <a:round/>
            <a:headEnd type="none" w="sm" len="sm"/>
            <a:tailEnd type="none" w="sm" len="sm"/>
          </a:ln>
        </p:spPr>
      </p:cxnSp>
      <p:cxnSp>
        <p:nvCxnSpPr>
          <p:cNvPr id="99" name="Google Shape;99;p4"/>
          <p:cNvCxnSpPr/>
          <p:nvPr/>
        </p:nvCxnSpPr>
        <p:spPr>
          <a:xfrm>
            <a:off x="11733600" y="1218900"/>
            <a:ext cx="0" cy="1875200"/>
          </a:xfrm>
          <a:prstGeom prst="straightConnector1">
            <a:avLst/>
          </a:prstGeom>
          <a:noFill/>
          <a:ln w="9525" cap="flat" cmpd="sng">
            <a:solidFill>
              <a:schemeClr val="dk2"/>
            </a:solidFill>
            <a:prstDash val="solid"/>
            <a:round/>
            <a:headEnd type="none" w="sm" len="sm"/>
            <a:tailEnd type="none" w="sm" len="sm"/>
          </a:ln>
        </p:spPr>
      </p:cxnSp>
      <p:pic>
        <p:nvPicPr>
          <p:cNvPr id="102" name="Google Shape;102;p4"/>
          <p:cNvPicPr preferRelativeResize="0"/>
          <p:nvPr/>
        </p:nvPicPr>
        <p:blipFill rotWithShape="1">
          <a:blip r:embed="rId3">
            <a:alphaModFix/>
          </a:blip>
          <a:srcRect/>
          <a:stretch/>
        </p:blipFill>
        <p:spPr>
          <a:xfrm>
            <a:off x="482194" y="4714867"/>
            <a:ext cx="1521476" cy="2143128"/>
          </a:xfrm>
          <a:prstGeom prst="rect">
            <a:avLst/>
          </a:prstGeom>
          <a:noFill/>
          <a:ln>
            <a:noFill/>
          </a:ln>
        </p:spPr>
      </p:pic>
      <p:pic>
        <p:nvPicPr>
          <p:cNvPr id="103" name="Google Shape;103;p4"/>
          <p:cNvPicPr preferRelativeResize="0"/>
          <p:nvPr/>
        </p:nvPicPr>
        <p:blipFill rotWithShape="1">
          <a:blip r:embed="rId4">
            <a:alphaModFix/>
          </a:blip>
          <a:srcRect/>
          <a:stretch/>
        </p:blipFill>
        <p:spPr>
          <a:xfrm>
            <a:off x="5342900" y="4755258"/>
            <a:ext cx="1441232" cy="2077071"/>
          </a:xfrm>
          <a:prstGeom prst="rect">
            <a:avLst/>
          </a:prstGeom>
          <a:noFill/>
          <a:ln>
            <a:noFill/>
          </a:ln>
        </p:spPr>
      </p:pic>
      <p:pic>
        <p:nvPicPr>
          <p:cNvPr id="104" name="Google Shape;104;p4"/>
          <p:cNvPicPr preferRelativeResize="0"/>
          <p:nvPr/>
        </p:nvPicPr>
        <p:blipFill rotWithShape="1">
          <a:blip r:embed="rId5">
            <a:alphaModFix/>
          </a:blip>
          <a:srcRect/>
          <a:stretch/>
        </p:blipFill>
        <p:spPr>
          <a:xfrm>
            <a:off x="9823521" y="4730629"/>
            <a:ext cx="1521467" cy="2126337"/>
          </a:xfrm>
          <a:prstGeom prst="rect">
            <a:avLst/>
          </a:prstGeom>
          <a:noFill/>
          <a:ln>
            <a:noFill/>
          </a:ln>
        </p:spPr>
      </p:pic>
    </p:spTree>
    <p:extLst>
      <p:ext uri="{BB962C8B-B14F-4D97-AF65-F5344CB8AC3E}">
        <p14:creationId xmlns:p14="http://schemas.microsoft.com/office/powerpoint/2010/main" val="1263682113"/>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4" descr="Immagine che contiene esterni, vecchio, bianco, folla&#10;&#10;Descrizione generata automaticamente">
            <a:extLst>
              <a:ext uri="{FF2B5EF4-FFF2-40B4-BE49-F238E27FC236}">
                <a16:creationId xmlns:a16="http://schemas.microsoft.com/office/drawing/2014/main" id="{47792C83-E26E-4DE4-B8BD-303F4205694E}"/>
              </a:ext>
            </a:extLst>
          </p:cNvPr>
          <p:cNvPicPr>
            <a:picLocks noChangeAspect="1"/>
          </p:cNvPicPr>
          <p:nvPr/>
        </p:nvPicPr>
        <p:blipFill rotWithShape="1">
          <a:blip r:embed="rId2"/>
          <a:srcRect l="6656" r="22244"/>
          <a:stretch/>
        </p:blipFill>
        <p:spPr>
          <a:xfrm>
            <a:off x="4110479" y="10"/>
            <a:ext cx="8119621" cy="6857990"/>
          </a:xfrm>
          <a:prstGeom prst="rect">
            <a:avLst/>
          </a:prstGeom>
        </p:spPr>
      </p:pic>
      <p:sp>
        <p:nvSpPr>
          <p:cNvPr id="2" name="Titolo 1"/>
          <p:cNvSpPr>
            <a:spLocks noGrp="1"/>
          </p:cNvSpPr>
          <p:nvPr>
            <p:ph type="ctrTitle"/>
          </p:nvPr>
        </p:nvSpPr>
        <p:spPr>
          <a:xfrm>
            <a:off x="477981" y="3136644"/>
            <a:ext cx="4655963" cy="1189853"/>
          </a:xfrm>
        </p:spPr>
        <p:txBody>
          <a:bodyPr anchor="b">
            <a:normAutofit/>
          </a:bodyPr>
          <a:lstStyle/>
          <a:p>
            <a:pPr algn="l"/>
            <a:r>
              <a:rPr lang="de-DE" dirty="0" err="1">
                <a:cs typeface="Calibri Light"/>
              </a:rPr>
              <a:t>L'olocausto</a:t>
            </a:r>
            <a:endParaRPr lang="de-DE" dirty="0">
              <a:cs typeface="Calibri Light"/>
            </a:endParaRPr>
          </a:p>
        </p:txBody>
      </p:sp>
      <p:sp>
        <p:nvSpPr>
          <p:cNvPr id="3" name="Sottotitolo 2"/>
          <p:cNvSpPr>
            <a:spLocks noGrp="1"/>
          </p:cNvSpPr>
          <p:nvPr>
            <p:ph type="subTitle" idx="1"/>
          </p:nvPr>
        </p:nvSpPr>
        <p:spPr>
          <a:xfrm>
            <a:off x="477980" y="4872922"/>
            <a:ext cx="3807699" cy="1208141"/>
          </a:xfrm>
        </p:spPr>
        <p:txBody>
          <a:bodyPr vert="horz" lIns="91440" tIns="45720" rIns="91440" bIns="45720" rtlCol="0" anchor="t">
            <a:normAutofit/>
          </a:bodyPr>
          <a:lstStyle/>
          <a:p>
            <a:pPr algn="l"/>
            <a:endParaRPr lang="de-DE" sz="2000" dirty="0">
              <a:cs typeface="Calibri"/>
            </a:endParaRPr>
          </a:p>
          <a:p>
            <a:pPr algn="l"/>
            <a:endParaRPr lang="it-IT" dirty="0">
              <a:cs typeface="Calibri"/>
            </a:endParaRPr>
          </a:p>
        </p:txBody>
      </p:sp>
      <p:sp>
        <p:nvSpPr>
          <p:cNvPr id="10" name="CasellaDiTesto 9">
            <a:extLst>
              <a:ext uri="{FF2B5EF4-FFF2-40B4-BE49-F238E27FC236}">
                <a16:creationId xmlns:a16="http://schemas.microsoft.com/office/drawing/2014/main" id="{6A616C53-5721-4BCC-B7CF-A060ADD5D0C0}"/>
              </a:ext>
            </a:extLst>
          </p:cNvPr>
          <p:cNvSpPr txBox="1"/>
          <p:nvPr/>
        </p:nvSpPr>
        <p:spPr>
          <a:xfrm>
            <a:off x="3047189" y="3244334"/>
            <a:ext cx="60943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white"/>
                </a:solidFill>
                <a:effectLst/>
                <a:uLnTx/>
                <a:uFillTx/>
                <a:latin typeface="Calibri" panose="020F0502020204030204"/>
                <a:ea typeface="+mj-lt"/>
                <a:cs typeface="Calibri Light" panose="020F0302020204030204"/>
              </a:rPr>
              <a:t>La soluzione finale ed i campi di concentramento e di sterminio</a:t>
            </a:r>
            <a:endPar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10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44A35C-FF79-43E6-AF32-E97755EE591A}"/>
              </a:ext>
            </a:extLst>
          </p:cNvPr>
          <p:cNvSpPr>
            <a:spLocks noGrp="1"/>
          </p:cNvSpPr>
          <p:nvPr>
            <p:ph type="title"/>
          </p:nvPr>
        </p:nvSpPr>
        <p:spPr>
          <a:xfrm>
            <a:off x="623029" y="799352"/>
            <a:ext cx="4560584" cy="1128068"/>
          </a:xfrm>
        </p:spPr>
        <p:txBody>
          <a:bodyPr anchor="ctr">
            <a:normAutofit fontScale="90000"/>
          </a:bodyPr>
          <a:lstStyle/>
          <a:p>
            <a:r>
              <a:rPr lang="it-IT" sz="3400" dirty="0">
                <a:ea typeface="+mj-lt"/>
                <a:cs typeface="+mj-lt"/>
              </a:rPr>
              <a:t>Lo sterminio degli ebrei d’Europa e la Polonia</a:t>
            </a:r>
            <a:endParaRPr lang="it-IT" sz="3400" dirty="0"/>
          </a:p>
        </p:txBody>
      </p:sp>
      <p:sp>
        <p:nvSpPr>
          <p:cNvPr id="3" name="Segnaposto contenuto 2">
            <a:extLst>
              <a:ext uri="{FF2B5EF4-FFF2-40B4-BE49-F238E27FC236}">
                <a16:creationId xmlns:a16="http://schemas.microsoft.com/office/drawing/2014/main" id="{FE403130-5FD3-463C-B786-43436536A9E9}"/>
              </a:ext>
            </a:extLst>
          </p:cNvPr>
          <p:cNvSpPr>
            <a:spLocks noGrp="1"/>
          </p:cNvSpPr>
          <p:nvPr>
            <p:ph idx="1"/>
          </p:nvPr>
        </p:nvSpPr>
        <p:spPr>
          <a:xfrm>
            <a:off x="590719" y="2330505"/>
            <a:ext cx="4559425" cy="3979585"/>
          </a:xfrm>
        </p:spPr>
        <p:txBody>
          <a:bodyPr vert="horz" lIns="91440" tIns="45720" rIns="91440" bIns="45720" rtlCol="0" anchor="ctr">
            <a:normAutofit fontScale="92500" lnSpcReduction="10000"/>
          </a:bodyPr>
          <a:lstStyle/>
          <a:p>
            <a:r>
              <a:rPr lang="it-IT" sz="1600" dirty="0">
                <a:ea typeface="+mn-lt"/>
                <a:cs typeface="+mn-lt"/>
              </a:rPr>
              <a:t>Lo sterminio degli ebrei d’Europa fu una terribile carneficina messa in atto dai nazisti. Insieme agli ebrei, i nazisti sterminarono un’intera generazione, comprendente rom, sinti, omosessuali, malati di mente e portatori di handicap, visto che erano considerati inferiori e quindi non degni di vivere. Per qualche anno, il Reich ebbe l’unico scopo di depredare gli ebrei e di cacciarli dal loro Paese.  Con l’avanzata dei tedeschi in Europa, però, ‘’la questione ebraica’’ passò in secondo piano, ma in alcuni territori dell’Est, come la Polonia, gli ebrei costituivano la maggior parte della popolazione. Perciò, i nazisti decisero di costruire in Polonia dei ghetti, dove gli ebrei vivevano in condizioni disumane. Dopo poco tempo, iniziarono anche le fucilazioni ed i massacri di massa.</a:t>
            </a:r>
            <a:endParaRPr lang="it-IT" sz="1600" dirty="0">
              <a:cs typeface="Calibri" panose="020F0502020204030204"/>
            </a:endParaRPr>
          </a:p>
          <a:p>
            <a:endParaRPr lang="en-US" sz="1600" dirty="0"/>
          </a:p>
        </p:txBody>
      </p:sp>
      <p:pic>
        <p:nvPicPr>
          <p:cNvPr id="4" name="Immagine 4" descr="Immagine che contiene testo, edificio, esterni, nero&#10;&#10;Descrizione generata automaticamente">
            <a:extLst>
              <a:ext uri="{FF2B5EF4-FFF2-40B4-BE49-F238E27FC236}">
                <a16:creationId xmlns:a16="http://schemas.microsoft.com/office/drawing/2014/main" id="{ACF3CD2E-A9F7-4185-9E6F-46FDBC69E9BF}"/>
              </a:ext>
            </a:extLst>
          </p:cNvPr>
          <p:cNvPicPr>
            <a:picLocks noChangeAspect="1"/>
          </p:cNvPicPr>
          <p:nvPr/>
        </p:nvPicPr>
        <p:blipFill rotWithShape="1">
          <a:blip r:embed="rId2"/>
          <a:srcRect l="9752" r="8751" b="-2"/>
          <a:stretch/>
        </p:blipFill>
        <p:spPr>
          <a:xfrm>
            <a:off x="5977788" y="799352"/>
            <a:ext cx="5425410" cy="5259296"/>
          </a:xfrm>
          <a:prstGeom prst="rect">
            <a:avLst/>
          </a:prstGeom>
        </p:spPr>
      </p:pic>
    </p:spTree>
    <p:extLst>
      <p:ext uri="{BB962C8B-B14F-4D97-AF65-F5344CB8AC3E}">
        <p14:creationId xmlns:p14="http://schemas.microsoft.com/office/powerpoint/2010/main" val="3552301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52EBB-11F9-40F5-B466-38EFC141321F}"/>
              </a:ext>
            </a:extLst>
          </p:cNvPr>
          <p:cNvSpPr>
            <a:spLocks noGrp="1"/>
          </p:cNvSpPr>
          <p:nvPr>
            <p:ph type="title"/>
          </p:nvPr>
        </p:nvSpPr>
        <p:spPr>
          <a:xfrm>
            <a:off x="4965430" y="629268"/>
            <a:ext cx="6586491" cy="1286160"/>
          </a:xfrm>
        </p:spPr>
        <p:txBody>
          <a:bodyPr anchor="b">
            <a:normAutofit fontScale="90000"/>
          </a:bodyPr>
          <a:lstStyle/>
          <a:p>
            <a:r>
              <a:rPr lang="it-IT" dirty="0">
                <a:ea typeface="+mj-lt"/>
                <a:cs typeface="+mj-lt"/>
              </a:rPr>
              <a:t>La soluzione finale ed i campi di concentramento e di sterminio</a:t>
            </a:r>
            <a:endParaRPr lang="it-IT" dirty="0"/>
          </a:p>
        </p:txBody>
      </p:sp>
      <p:sp>
        <p:nvSpPr>
          <p:cNvPr id="3" name="Segnaposto contenuto 2">
            <a:extLst>
              <a:ext uri="{FF2B5EF4-FFF2-40B4-BE49-F238E27FC236}">
                <a16:creationId xmlns:a16="http://schemas.microsoft.com/office/drawing/2014/main" id="{612BA556-A114-427B-BF19-787E6472FFE2}"/>
              </a:ext>
            </a:extLst>
          </p:cNvPr>
          <p:cNvSpPr>
            <a:spLocks noGrp="1"/>
          </p:cNvSpPr>
          <p:nvPr>
            <p:ph idx="1"/>
          </p:nvPr>
        </p:nvSpPr>
        <p:spPr>
          <a:xfrm>
            <a:off x="4965431" y="2438400"/>
            <a:ext cx="6586489" cy="3785419"/>
          </a:xfrm>
        </p:spPr>
        <p:txBody>
          <a:bodyPr vert="horz" lIns="91440" tIns="45720" rIns="91440" bIns="45720" rtlCol="0">
            <a:normAutofit fontScale="92500" lnSpcReduction="10000"/>
          </a:bodyPr>
          <a:lstStyle/>
          <a:p>
            <a:r>
              <a:rPr lang="it-IT" sz="1700" dirty="0">
                <a:ea typeface="+mn-lt"/>
                <a:cs typeface="+mn-lt"/>
              </a:rPr>
              <a:t> I nazisti avevano bisogno di un sistema più razionale, lo trovarono nella ‘’soluzione finale’’, che consisteva nell’individuare gli ebrei e di portarli nei campi di concentramento. Si ritiene che questa decisione sia stata presa in seguito alla conferenza di </a:t>
            </a:r>
            <a:r>
              <a:rPr lang="it-IT" sz="1700" dirty="0" err="1">
                <a:ea typeface="+mn-lt"/>
                <a:cs typeface="+mn-lt"/>
              </a:rPr>
              <a:t>Wannsee</a:t>
            </a:r>
            <a:r>
              <a:rPr lang="it-IT" sz="1700" dirty="0">
                <a:ea typeface="+mn-lt"/>
                <a:cs typeface="+mn-lt"/>
              </a:rPr>
              <a:t>. Questi campi, erano dei luoghi in cui venivano rinchiuse le persone sgradite al regime, che venivano contraddistinti da triangoli di stoffa di colori diversi cuciti sui loro vestiti a seconda della </a:t>
            </a:r>
            <a:r>
              <a:rPr lang="it-IT" sz="1700" dirty="0" err="1">
                <a:ea typeface="+mn-lt"/>
                <a:cs typeface="+mn-lt"/>
              </a:rPr>
              <a:t>categoria.Per</a:t>
            </a:r>
            <a:r>
              <a:rPr lang="it-IT" sz="1700" dirty="0">
                <a:ea typeface="+mn-lt"/>
                <a:cs typeface="+mn-lt"/>
              </a:rPr>
              <a:t> gli ebrei venivano utilizzati due triangoli che formavano la stella di David. Inoltre, all’ingresso del campo, cuciti sui vestiti o tatuati sulle braccia, venivano trascritti dei numeri di matricola, sempre per contraddistinguere gli internati. Con l’avanzata in Europa, i campi si estesero a tutti i territori occupati. Ai campi di concentramento si affiancarono anche i campi di sterminio, per l’eliminazione fisica degli ebrei. Il campo più grande fu quello di Aushwitz-Birkenau.</a:t>
            </a:r>
            <a:endParaRPr lang="it-IT" sz="1700" dirty="0"/>
          </a:p>
        </p:txBody>
      </p:sp>
      <p:pic>
        <p:nvPicPr>
          <p:cNvPr id="4" name="Immagine 4">
            <a:extLst>
              <a:ext uri="{FF2B5EF4-FFF2-40B4-BE49-F238E27FC236}">
                <a16:creationId xmlns:a16="http://schemas.microsoft.com/office/drawing/2014/main" id="{420BFC46-E049-4ABD-AFB5-008E63893CE4}"/>
              </a:ext>
            </a:extLst>
          </p:cNvPr>
          <p:cNvPicPr>
            <a:picLocks noChangeAspect="1"/>
          </p:cNvPicPr>
          <p:nvPr/>
        </p:nvPicPr>
        <p:blipFill rotWithShape="1">
          <a:blip r:embed="rId2"/>
          <a:srcRect l="9363" r="-2" b="-2"/>
          <a:stretch/>
        </p:blipFill>
        <p:spPr>
          <a:xfrm>
            <a:off x="20" y="10"/>
            <a:ext cx="4635571" cy="6857990"/>
          </a:xfrm>
          <a:prstGeom prst="rect">
            <a:avLst/>
          </a:prstGeom>
          <a:effectLst/>
        </p:spPr>
      </p:pic>
    </p:spTree>
    <p:extLst>
      <p:ext uri="{BB962C8B-B14F-4D97-AF65-F5344CB8AC3E}">
        <p14:creationId xmlns:p14="http://schemas.microsoft.com/office/powerpoint/2010/main" val="3130532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4" descr="Immagine che contiene testo, persona, esterni, posando&#10;&#10;Descrizione generata automaticamente">
            <a:extLst>
              <a:ext uri="{FF2B5EF4-FFF2-40B4-BE49-F238E27FC236}">
                <a16:creationId xmlns:a16="http://schemas.microsoft.com/office/drawing/2014/main" id="{108763A6-3CBC-442E-9046-D9ADE73DA70E}"/>
              </a:ext>
            </a:extLst>
          </p:cNvPr>
          <p:cNvPicPr>
            <a:picLocks noChangeAspect="1"/>
          </p:cNvPicPr>
          <p:nvPr/>
        </p:nvPicPr>
        <p:blipFill rotWithShape="1">
          <a:blip r:embed="rId2">
            <a:duotone>
              <a:prstClr val="black"/>
              <a:schemeClr val="tx2">
                <a:tint val="45000"/>
                <a:satMod val="400000"/>
              </a:schemeClr>
            </a:duotone>
            <a:alphaModFix amt="35000"/>
          </a:blip>
          <a:srcRect t="4637" r="-1" b="-1"/>
          <a:stretch/>
        </p:blipFill>
        <p:spPr>
          <a:xfrm>
            <a:off x="20" y="10"/>
            <a:ext cx="12188932" cy="6857990"/>
          </a:xfrm>
          <a:prstGeom prst="rect">
            <a:avLst/>
          </a:prstGeom>
        </p:spPr>
      </p:pic>
      <p:sp>
        <p:nvSpPr>
          <p:cNvPr id="2" name="Titolo 1">
            <a:extLst>
              <a:ext uri="{FF2B5EF4-FFF2-40B4-BE49-F238E27FC236}">
                <a16:creationId xmlns:a16="http://schemas.microsoft.com/office/drawing/2014/main" id="{FC1D3452-08AB-4F2F-A0DF-DE0C5AA5AD5E}"/>
              </a:ext>
            </a:extLst>
          </p:cNvPr>
          <p:cNvSpPr>
            <a:spLocks noGrp="1"/>
          </p:cNvSpPr>
          <p:nvPr>
            <p:ph type="title"/>
          </p:nvPr>
        </p:nvSpPr>
        <p:spPr>
          <a:xfrm>
            <a:off x="6053668" y="803325"/>
            <a:ext cx="5314536" cy="1325563"/>
          </a:xfrm>
        </p:spPr>
        <p:txBody>
          <a:bodyPr>
            <a:normAutofit/>
          </a:bodyPr>
          <a:lstStyle/>
          <a:p>
            <a:r>
              <a:rPr lang="it-IT">
                <a:ea typeface="+mj-lt"/>
                <a:cs typeface="+mj-lt"/>
              </a:rPr>
              <a:t>I Giusti tra le nazioni</a:t>
            </a:r>
            <a:endParaRPr lang="it-IT"/>
          </a:p>
        </p:txBody>
      </p:sp>
      <p:sp>
        <p:nvSpPr>
          <p:cNvPr id="3" name="Segnaposto contenuto 2">
            <a:extLst>
              <a:ext uri="{FF2B5EF4-FFF2-40B4-BE49-F238E27FC236}">
                <a16:creationId xmlns:a16="http://schemas.microsoft.com/office/drawing/2014/main" id="{2A5A0537-AB4E-4718-B842-C0BBC48FBBD2}"/>
              </a:ext>
            </a:extLst>
          </p:cNvPr>
          <p:cNvSpPr>
            <a:spLocks noGrp="1"/>
          </p:cNvSpPr>
          <p:nvPr>
            <p:ph idx="1"/>
          </p:nvPr>
        </p:nvSpPr>
        <p:spPr>
          <a:xfrm>
            <a:off x="6053667" y="2279018"/>
            <a:ext cx="5314543" cy="3375920"/>
          </a:xfrm>
        </p:spPr>
        <p:txBody>
          <a:bodyPr vert="horz" lIns="91440" tIns="45720" rIns="91440" bIns="45720" rtlCol="0" anchor="t">
            <a:noAutofit/>
          </a:bodyPr>
          <a:lstStyle/>
          <a:p>
            <a:r>
              <a:rPr lang="it-IT" sz="1500">
                <a:ea typeface="+mn-lt"/>
                <a:cs typeface="+mn-lt"/>
              </a:rPr>
              <a:t>Molti ebrei, decisero di unirsi ai partigiani dei loro Paesi, ed in alcuni ghetti ci furono alcune rivolte che finirono in massacro. Un istituto di Gerusalemme (lo Yad Vashem), conserva ancora oggi i nomi di tutte quelle persone che a costo della loro vita hanno salvato anche solo un ebreo dal genocidio nazista. Queste persone, sono chiamate ‘’Giusti tra le nazioni’’. La lista oggi comprende circa 26000 nomi, tra i quali anche il nome di una nazione: la Danimarca, che si oppose alla deportazione dei suoi ebrei. Ne è un esempio anche  Oskar Schindler, che salvò circa 1200 vite ebree: egli possedeva una fabbrica vicino ad un campo di concentramento, e quando scoprì della deportazione ebraica, decise di assumere tantissimi ebrei nella sua fabbrica, per salvarne il più possibile. quando poi arrivarono i russi e i nazisti si ritirarono, Schindler si assicurò prima che gli ebrei fossero salvi, e poi fuggì anche lui.</a:t>
            </a:r>
            <a:endParaRPr lang="it-IT" sz="1500"/>
          </a:p>
        </p:txBody>
      </p:sp>
      <p:pic>
        <p:nvPicPr>
          <p:cNvPr id="5" name="Immagine 5" descr="Immagine che contiene mappa&#10;&#10;Descrizione generata automaticamente">
            <a:extLst>
              <a:ext uri="{FF2B5EF4-FFF2-40B4-BE49-F238E27FC236}">
                <a16:creationId xmlns:a16="http://schemas.microsoft.com/office/drawing/2014/main" id="{399285CD-6F0B-4BC2-825A-60961D5E8824}"/>
              </a:ext>
            </a:extLst>
          </p:cNvPr>
          <p:cNvPicPr>
            <a:picLocks noChangeAspect="1"/>
          </p:cNvPicPr>
          <p:nvPr/>
        </p:nvPicPr>
        <p:blipFill rotWithShape="1">
          <a:blip r:embed="rId3"/>
          <a:srcRect l="10835" r="16992" b="1"/>
          <a:stretch/>
        </p:blipFill>
        <p:spPr>
          <a:xfrm>
            <a:off x="0" y="-2008"/>
            <a:ext cx="5441859" cy="5654940"/>
          </a:xfrm>
          <a:custGeom>
            <a:avLst/>
            <a:gdLst/>
            <a:ahLst/>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pic>
        <p:nvPicPr>
          <p:cNvPr id="7" name="Immagine 4" descr="Immagine che contiene testo, persona, esterni, posando&#10;&#10;Descrizione generata automaticamente">
            <a:extLst>
              <a:ext uri="{FF2B5EF4-FFF2-40B4-BE49-F238E27FC236}">
                <a16:creationId xmlns:a16="http://schemas.microsoft.com/office/drawing/2014/main" id="{4E17F0E7-660C-4336-A49D-D9225E7EA66E}"/>
              </a:ext>
            </a:extLst>
          </p:cNvPr>
          <p:cNvPicPr>
            <a:picLocks noChangeAspect="1"/>
          </p:cNvPicPr>
          <p:nvPr/>
        </p:nvPicPr>
        <p:blipFill rotWithShape="1">
          <a:blip r:embed="rId2">
            <a:duotone>
              <a:prstClr val="black"/>
              <a:schemeClr val="tx2">
                <a:tint val="45000"/>
                <a:satMod val="400000"/>
              </a:schemeClr>
            </a:duotone>
            <a:alphaModFix amt="35000"/>
          </a:blip>
          <a:srcRect t="4637" r="-1" b="-1"/>
          <a:stretch/>
        </p:blipFill>
        <p:spPr>
          <a:xfrm>
            <a:off x="0" y="-2008"/>
            <a:ext cx="12188932" cy="7081510"/>
          </a:xfrm>
          <a:prstGeom prst="rect">
            <a:avLst/>
          </a:prstGeom>
        </p:spPr>
      </p:pic>
    </p:spTree>
    <p:extLst>
      <p:ext uri="{BB962C8B-B14F-4D97-AF65-F5344CB8AC3E}">
        <p14:creationId xmlns:p14="http://schemas.microsoft.com/office/powerpoint/2010/main" val="2353555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115" name="Google Shape;115;p2"/>
          <p:cNvCxnSpPr/>
          <p:nvPr/>
        </p:nvCxnSpPr>
        <p:spPr>
          <a:xfrm>
            <a:off x="1920240" y="2176009"/>
            <a:ext cx="8770571" cy="0"/>
          </a:xfrm>
          <a:prstGeom prst="straightConnector1">
            <a:avLst/>
          </a:prstGeom>
          <a:noFill/>
          <a:ln w="25400" cap="flat" cmpd="sng">
            <a:solidFill>
              <a:srgbClr val="7F7F7F"/>
            </a:solidFill>
            <a:prstDash val="solid"/>
            <a:round/>
            <a:headEnd type="none" w="sm" len="sm"/>
            <a:tailEnd type="none" w="sm" len="sm"/>
          </a:ln>
        </p:spPr>
      </p:cxnSp>
      <p:sp>
        <p:nvSpPr>
          <p:cNvPr id="116" name="Google Shape;116;p2"/>
          <p:cNvSpPr/>
          <p:nvPr/>
        </p:nvSpPr>
        <p:spPr>
          <a:xfrm>
            <a:off x="153" y="0"/>
            <a:ext cx="12191696"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17" name="Google Shape;117;p2"/>
          <p:cNvSpPr txBox="1">
            <a:spLocks noGrp="1"/>
          </p:cNvSpPr>
          <p:nvPr>
            <p:ph type="ctrTitle"/>
          </p:nvPr>
        </p:nvSpPr>
        <p:spPr>
          <a:xfrm>
            <a:off x="6301382" y="620202"/>
            <a:ext cx="4917906" cy="1598211"/>
          </a:xfrm>
          <a:prstGeom prst="rect">
            <a:avLst/>
          </a:prstGeom>
          <a:noFill/>
          <a:ln>
            <a:noFill/>
          </a:ln>
        </p:spPr>
        <p:txBody>
          <a:bodyPr spcFirstLastPara="1" wrap="square" lIns="109725" tIns="109725" rIns="109725" bIns="91425" anchor="b" anchorCtr="0">
            <a:normAutofit/>
          </a:bodyPr>
          <a:lstStyle/>
          <a:p>
            <a:pPr marL="0" lvl="0" indent="0" algn="l" rtl="0">
              <a:lnSpc>
                <a:spcPct val="130000"/>
              </a:lnSpc>
              <a:spcBef>
                <a:spcPts val="0"/>
              </a:spcBef>
              <a:spcAft>
                <a:spcPts val="0"/>
              </a:spcAft>
              <a:buClr>
                <a:srgbClr val="3F3F3F"/>
              </a:buClr>
              <a:buSzPts val="3200"/>
              <a:buFont typeface="Meiryo"/>
              <a:buNone/>
            </a:pPr>
            <a:r>
              <a:rPr lang="en-US" sz="3200">
                <a:solidFill>
                  <a:srgbClr val="3F3F3F"/>
                </a:solidFill>
              </a:rPr>
              <a:t>La Campagna di Polonia</a:t>
            </a:r>
            <a:endParaRPr/>
          </a:p>
        </p:txBody>
      </p:sp>
      <p:sp>
        <p:nvSpPr>
          <p:cNvPr id="118" name="Google Shape;118;p2"/>
          <p:cNvSpPr/>
          <p:nvPr/>
        </p:nvSpPr>
        <p:spPr>
          <a:xfrm>
            <a:off x="389616" y="3668578"/>
            <a:ext cx="3957664" cy="3189422"/>
          </a:xfrm>
          <a:custGeom>
            <a:avLst/>
            <a:gdLst/>
            <a:ahLst/>
            <a:cxnLst/>
            <a:rect l="l" t="t" r="r" b="b"/>
            <a:pathLst>
              <a:path w="3957664" h="3189422" extrusionOk="0">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19" name="Google Shape;119;p2"/>
          <p:cNvSpPr/>
          <p:nvPr/>
        </p:nvSpPr>
        <p:spPr>
          <a:xfrm>
            <a:off x="153" y="0"/>
            <a:ext cx="2943938" cy="3856970"/>
          </a:xfrm>
          <a:custGeom>
            <a:avLst/>
            <a:gdLst/>
            <a:ahLst/>
            <a:cxnLst/>
            <a:rect l="l" t="t" r="r" b="b"/>
            <a:pathLst>
              <a:path w="2943938" h="3856970" extrusionOk="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20" name="Google Shape;120;p2"/>
          <p:cNvSpPr/>
          <p:nvPr/>
        </p:nvSpPr>
        <p:spPr>
          <a:xfrm>
            <a:off x="153" y="1"/>
            <a:ext cx="2623694" cy="3356093"/>
          </a:xfrm>
          <a:custGeom>
            <a:avLst/>
            <a:gdLst/>
            <a:ahLst/>
            <a:cxnLst/>
            <a:rect l="l" t="t" r="r" b="b"/>
            <a:pathLst>
              <a:path w="2623694" h="3356093" extrusionOk="0">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21" name="Google Shape;121;p2"/>
          <p:cNvSpPr/>
          <p:nvPr/>
        </p:nvSpPr>
        <p:spPr>
          <a:xfrm>
            <a:off x="153" y="0"/>
            <a:ext cx="2803183" cy="3571826"/>
          </a:xfrm>
          <a:custGeom>
            <a:avLst/>
            <a:gdLst/>
            <a:ahLst/>
            <a:cxnLst/>
            <a:rect l="l" t="t" r="r" b="b"/>
            <a:pathLst>
              <a:path w="2803183" h="3571826" extrusionOk="0">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22" name="Google Shape;122;p2"/>
          <p:cNvPicPr preferRelativeResize="0"/>
          <p:nvPr/>
        </p:nvPicPr>
        <p:blipFill rotWithShape="1">
          <a:blip r:embed="rId3">
            <a:alphaModFix/>
          </a:blip>
          <a:srcRect l="6519" r="44007" b="-3"/>
          <a:stretch/>
        </p:blipFill>
        <p:spPr>
          <a:xfrm>
            <a:off x="153" y="1"/>
            <a:ext cx="2713068" cy="3357181"/>
          </a:xfrm>
          <a:custGeom>
            <a:avLst/>
            <a:gdLst/>
            <a:ahLst/>
            <a:cxnLst/>
            <a:rect l="l" t="t" r="r" b="b"/>
            <a:pathLst>
              <a:path w="2424997" h="3124865" extrusionOk="0">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noFill/>
          <a:ln>
            <a:noFill/>
          </a:ln>
        </p:spPr>
      </p:pic>
      <p:sp>
        <p:nvSpPr>
          <p:cNvPr id="123" name="Google Shape;123;p2"/>
          <p:cNvSpPr/>
          <p:nvPr/>
        </p:nvSpPr>
        <p:spPr>
          <a:xfrm>
            <a:off x="3013545" y="985363"/>
            <a:ext cx="2825510" cy="2688140"/>
          </a:xfrm>
          <a:custGeom>
            <a:avLst/>
            <a:gdLst/>
            <a:ahLst/>
            <a:cxnLst/>
            <a:rect l="l" t="t" r="r" b="b"/>
            <a:pathLst>
              <a:path w="2791301" h="2663436" extrusionOk="0">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24" name="Google Shape;124;p2"/>
          <p:cNvSpPr/>
          <p:nvPr/>
        </p:nvSpPr>
        <p:spPr>
          <a:xfrm>
            <a:off x="2907418" y="885195"/>
            <a:ext cx="3040473" cy="2903550"/>
          </a:xfrm>
          <a:custGeom>
            <a:avLst/>
            <a:gdLst/>
            <a:ahLst/>
            <a:cxnLst/>
            <a:rect l="l" t="t" r="r" b="b"/>
            <a:pathLst>
              <a:path w="3040473" h="2903550" extrusionOk="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25" name="Google Shape;125;p2"/>
          <p:cNvSpPr/>
          <p:nvPr/>
        </p:nvSpPr>
        <p:spPr>
          <a:xfrm>
            <a:off x="3116911" y="1112823"/>
            <a:ext cx="2578595" cy="2401654"/>
          </a:xfrm>
          <a:custGeom>
            <a:avLst/>
            <a:gdLst/>
            <a:ahLst/>
            <a:cxnLst/>
            <a:rect l="l" t="t" r="r" b="b"/>
            <a:pathLst>
              <a:path w="2536609" h="2390777" extrusionOk="0">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26" name="Google Shape;126;p2" descr="Immagine che contiene testo, quotidiano&#10;&#10;Descrizione generata automaticamente"/>
          <p:cNvPicPr preferRelativeResize="0"/>
          <p:nvPr/>
        </p:nvPicPr>
        <p:blipFill rotWithShape="1">
          <a:blip r:embed="rId4">
            <a:alphaModFix/>
          </a:blip>
          <a:srcRect l="1179" r="2" b="2"/>
          <a:stretch/>
        </p:blipFill>
        <p:spPr>
          <a:xfrm>
            <a:off x="3046681" y="985925"/>
            <a:ext cx="2791251" cy="2712561"/>
          </a:xfrm>
          <a:custGeom>
            <a:avLst/>
            <a:gdLst/>
            <a:ahLst/>
            <a:cxnLst/>
            <a:rect l="l" t="t" r="r" b="b"/>
            <a:pathLst>
              <a:path w="2219115" h="2091536" extrusionOk="0">
                <a:moveTo>
                  <a:pt x="1123250" y="113"/>
                </a:moveTo>
                <a:cubicBezTo>
                  <a:pt x="1162835" y="-417"/>
                  <a:pt x="1202692" y="931"/>
                  <a:pt x="1242753" y="4165"/>
                </a:cubicBezTo>
                <a:cubicBezTo>
                  <a:pt x="1400280" y="16857"/>
                  <a:pt x="1555885" y="59731"/>
                  <a:pt x="1692767" y="128244"/>
                </a:cubicBezTo>
                <a:cubicBezTo>
                  <a:pt x="1763097" y="163382"/>
                  <a:pt x="1827621" y="204409"/>
                  <a:pt x="1885920" y="250983"/>
                </a:cubicBezTo>
                <a:cubicBezTo>
                  <a:pt x="1944220" y="297555"/>
                  <a:pt x="1996295" y="349675"/>
                  <a:pt x="2041727" y="406995"/>
                </a:cubicBezTo>
                <a:cubicBezTo>
                  <a:pt x="2127422" y="515108"/>
                  <a:pt x="2182717" y="635417"/>
                  <a:pt x="2206183" y="764569"/>
                </a:cubicBezTo>
                <a:cubicBezTo>
                  <a:pt x="2228138" y="885638"/>
                  <a:pt x="2222113" y="1014310"/>
                  <a:pt x="2188309" y="1146989"/>
                </a:cubicBezTo>
                <a:cubicBezTo>
                  <a:pt x="2136448" y="1350403"/>
                  <a:pt x="2020208" y="1557505"/>
                  <a:pt x="1853857" y="1746724"/>
                </a:cubicBezTo>
                <a:cubicBezTo>
                  <a:pt x="1798405" y="1809798"/>
                  <a:pt x="1737388" y="1870884"/>
                  <a:pt x="1671330" y="1929184"/>
                </a:cubicBezTo>
                <a:cubicBezTo>
                  <a:pt x="1565908" y="2022225"/>
                  <a:pt x="1460408" y="2070538"/>
                  <a:pt x="1329262" y="2085897"/>
                </a:cubicBezTo>
                <a:cubicBezTo>
                  <a:pt x="1192079" y="2101964"/>
                  <a:pt x="1037248" y="2080835"/>
                  <a:pt x="873321" y="2058440"/>
                </a:cubicBezTo>
                <a:cubicBezTo>
                  <a:pt x="843096" y="2054290"/>
                  <a:pt x="811835" y="2050037"/>
                  <a:pt x="780376" y="2045960"/>
                </a:cubicBezTo>
                <a:cubicBezTo>
                  <a:pt x="498799" y="2009440"/>
                  <a:pt x="304323" y="1973045"/>
                  <a:pt x="172091" y="1806217"/>
                </a:cubicBezTo>
                <a:cubicBezTo>
                  <a:pt x="-29390" y="1552025"/>
                  <a:pt x="-52452" y="1266421"/>
                  <a:pt x="95017" y="851239"/>
                </a:cubicBezTo>
                <a:cubicBezTo>
                  <a:pt x="114322" y="796902"/>
                  <a:pt x="130696" y="745990"/>
                  <a:pt x="146511" y="696772"/>
                </a:cubicBezTo>
                <a:cubicBezTo>
                  <a:pt x="212110" y="492733"/>
                  <a:pt x="248919" y="390023"/>
                  <a:pt x="368028" y="284902"/>
                </a:cubicBezTo>
                <a:cubicBezTo>
                  <a:pt x="486295" y="180524"/>
                  <a:pt x="623652" y="103315"/>
                  <a:pt x="776238" y="55364"/>
                </a:cubicBezTo>
                <a:cubicBezTo>
                  <a:pt x="888197" y="20194"/>
                  <a:pt x="1004496" y="1703"/>
                  <a:pt x="1123250" y="113"/>
                </a:cubicBezTo>
                <a:close/>
              </a:path>
            </a:pathLst>
          </a:custGeom>
          <a:noFill/>
          <a:ln>
            <a:noFill/>
          </a:ln>
        </p:spPr>
      </p:pic>
      <p:sp>
        <p:nvSpPr>
          <p:cNvPr id="127" name="Google Shape;127;p2"/>
          <p:cNvSpPr/>
          <p:nvPr/>
        </p:nvSpPr>
        <p:spPr>
          <a:xfrm>
            <a:off x="486989" y="3752062"/>
            <a:ext cx="3779450" cy="3105939"/>
          </a:xfrm>
          <a:custGeom>
            <a:avLst/>
            <a:gdLst/>
            <a:ahLst/>
            <a:cxnLst/>
            <a:rect l="l" t="t" r="r" b="b"/>
            <a:pathLst>
              <a:path w="3779450" h="3105939" extrusionOk="0">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28" name="Google Shape;128;p2"/>
          <p:cNvSpPr/>
          <p:nvPr/>
        </p:nvSpPr>
        <p:spPr>
          <a:xfrm>
            <a:off x="244132" y="3468746"/>
            <a:ext cx="4246072" cy="3389255"/>
          </a:xfrm>
          <a:custGeom>
            <a:avLst/>
            <a:gdLst/>
            <a:ahLst/>
            <a:cxnLst/>
            <a:rect l="l" t="t" r="r" b="b"/>
            <a:pathLst>
              <a:path w="4246072" h="3389255" extrusionOk="0">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29" name="Google Shape;129;p2" descr="Immagine che contiene esterni, cielo, terra, persona&#10;&#10;Descrizione generata automaticamente"/>
          <p:cNvPicPr preferRelativeResize="0"/>
          <p:nvPr/>
        </p:nvPicPr>
        <p:blipFill rotWithShape="1">
          <a:blip r:embed="rId5">
            <a:alphaModFix/>
          </a:blip>
          <a:srcRect l="6150" r="6480" b="-2"/>
          <a:stretch/>
        </p:blipFill>
        <p:spPr>
          <a:xfrm>
            <a:off x="483300" y="3669922"/>
            <a:ext cx="3835165" cy="3188077"/>
          </a:xfrm>
          <a:custGeom>
            <a:avLst/>
            <a:gdLst/>
            <a:ahLst/>
            <a:cxnLst/>
            <a:rect l="l" t="t" r="r" b="b"/>
            <a:pathLst>
              <a:path w="3428255" h="2881420" extrusionOk="0">
                <a:moveTo>
                  <a:pt x="1774086" y="0"/>
                </a:moveTo>
                <a:cubicBezTo>
                  <a:pt x="2304067" y="0"/>
                  <a:pt x="2679408" y="220721"/>
                  <a:pt x="3029077" y="738072"/>
                </a:cubicBezTo>
                <a:cubicBezTo>
                  <a:pt x="3074835" y="805787"/>
                  <a:pt x="3119565" y="867372"/>
                  <a:pt x="3162822" y="926892"/>
                </a:cubicBezTo>
                <a:cubicBezTo>
                  <a:pt x="3342107" y="1173678"/>
                  <a:pt x="3428255" y="1302019"/>
                  <a:pt x="3428255" y="1521780"/>
                </a:cubicBezTo>
                <a:cubicBezTo>
                  <a:pt x="3428255" y="1739988"/>
                  <a:pt x="3374257" y="1955541"/>
                  <a:pt x="3267877" y="2162452"/>
                </a:cubicBezTo>
                <a:cubicBezTo>
                  <a:pt x="3163779" y="2364860"/>
                  <a:pt x="3014952" y="2550133"/>
                  <a:pt x="2825588" y="2712960"/>
                </a:cubicBezTo>
                <a:cubicBezTo>
                  <a:pt x="2779057" y="2752984"/>
                  <a:pt x="2730341" y="2791253"/>
                  <a:pt x="2679813" y="2827545"/>
                </a:cubicBezTo>
                <a:lnTo>
                  <a:pt x="2597650" y="2881420"/>
                </a:lnTo>
                <a:lnTo>
                  <a:pt x="520509" y="2881420"/>
                </a:lnTo>
                <a:lnTo>
                  <a:pt x="499119" y="2862881"/>
                </a:lnTo>
                <a:cubicBezTo>
                  <a:pt x="464498" y="2829417"/>
                  <a:pt x="431384" y="2793801"/>
                  <a:pt x="399842" y="2756085"/>
                </a:cubicBezTo>
                <a:cubicBezTo>
                  <a:pt x="141986" y="2447638"/>
                  <a:pt x="0" y="2009299"/>
                  <a:pt x="0" y="1521780"/>
                </a:cubicBezTo>
                <a:cubicBezTo>
                  <a:pt x="0" y="1327273"/>
                  <a:pt x="54956" y="1171168"/>
                  <a:pt x="178107" y="1015579"/>
                </a:cubicBezTo>
                <a:cubicBezTo>
                  <a:pt x="306925" y="852825"/>
                  <a:pt x="500482" y="702921"/>
                  <a:pt x="705439" y="544230"/>
                </a:cubicBezTo>
                <a:cubicBezTo>
                  <a:pt x="743255" y="514988"/>
                  <a:pt x="782320" y="484711"/>
                  <a:pt x="821383" y="454067"/>
                </a:cubicBezTo>
                <a:cubicBezTo>
                  <a:pt x="1171051" y="179810"/>
                  <a:pt x="1426258" y="0"/>
                  <a:pt x="1774086" y="0"/>
                </a:cubicBezTo>
                <a:close/>
              </a:path>
            </a:pathLst>
          </a:custGeom>
          <a:noFill/>
          <a:ln>
            <a:noFill/>
          </a:ln>
        </p:spPr>
      </p:pic>
      <p:sp>
        <p:nvSpPr>
          <p:cNvPr id="130" name="Google Shape;130;p2"/>
          <p:cNvSpPr txBox="1"/>
          <p:nvPr/>
        </p:nvSpPr>
        <p:spPr>
          <a:xfrm>
            <a:off x="6301382" y="2331573"/>
            <a:ext cx="5462441" cy="3632665"/>
          </a:xfrm>
          <a:prstGeom prst="rect">
            <a:avLst/>
          </a:prstGeom>
          <a:noFill/>
          <a:ln>
            <a:noFill/>
          </a:ln>
        </p:spPr>
        <p:txBody>
          <a:bodyPr spcFirstLastPara="1" wrap="square" lIns="109725" tIns="109725" rIns="109725" bIns="91425" anchor="t" anchorCtr="0">
            <a:noAutofit/>
          </a:bodyPr>
          <a:lstStyle/>
          <a:p>
            <a:pPr marL="0" marR="0" lvl="0" indent="0" algn="l" rtl="0">
              <a:lnSpc>
                <a:spcPct val="130000"/>
              </a:lnSpc>
              <a:spcBef>
                <a:spcPts val="0"/>
              </a:spcBef>
              <a:spcAft>
                <a:spcPts val="0"/>
              </a:spcAft>
              <a:buNone/>
            </a:pPr>
            <a:r>
              <a:rPr lang="en-US" sz="1800" b="0" i="0" u="none" strike="noStrike" cap="none" dirty="0">
                <a:solidFill>
                  <a:srgbClr val="3F3F3F"/>
                </a:solidFill>
                <a:latin typeface="Meiryo"/>
                <a:ea typeface="Meiryo"/>
                <a:cs typeface="Meiryo"/>
                <a:sym typeface="Meiryo"/>
              </a:rPr>
              <a:t>Il 23 Agosto 1939, a </a:t>
            </a:r>
            <a:r>
              <a:rPr lang="en-US" sz="1800" b="0" i="0" u="none" strike="noStrike" cap="none" dirty="0" err="1">
                <a:solidFill>
                  <a:srgbClr val="3F3F3F"/>
                </a:solidFill>
                <a:latin typeface="Meiryo"/>
                <a:ea typeface="Meiryo"/>
                <a:cs typeface="Meiryo"/>
                <a:sym typeface="Meiryo"/>
              </a:rPr>
              <a:t>Mosca</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ministri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degli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esteri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della</a:t>
            </a:r>
            <a:r>
              <a:rPr lang="en-US" sz="1800" b="0" i="0" u="none" strike="noStrike" cap="none" dirty="0">
                <a:solidFill>
                  <a:srgbClr val="3F3F3F"/>
                </a:solidFill>
                <a:latin typeface="Meiryo"/>
                <a:ea typeface="Meiryo"/>
                <a:cs typeface="Meiryo"/>
                <a:sym typeface="Meiryo"/>
              </a:rPr>
              <a:t> Germania e </a:t>
            </a:r>
            <a:r>
              <a:rPr lang="en-US" sz="1800" b="0" i="0" u="none" strike="noStrike" cap="none" dirty="0" err="1">
                <a:solidFill>
                  <a:srgbClr val="3F3F3F"/>
                </a:solidFill>
                <a:latin typeface="Meiryo"/>
                <a:ea typeface="Meiryo"/>
                <a:cs typeface="Meiryo"/>
                <a:sym typeface="Meiryo"/>
              </a:rPr>
              <a:t>della</a:t>
            </a:r>
            <a:r>
              <a:rPr lang="en-US" sz="1800" b="0" i="0" u="none" strike="noStrike" cap="none" dirty="0">
                <a:solidFill>
                  <a:srgbClr val="3F3F3F"/>
                </a:solidFill>
                <a:latin typeface="Meiryo"/>
                <a:ea typeface="Meiryo"/>
                <a:cs typeface="Meiryo"/>
                <a:sym typeface="Meiryo"/>
              </a:rPr>
              <a:t> Russia </a:t>
            </a:r>
            <a:r>
              <a:rPr lang="en-US" sz="1800" b="0" i="0" u="none" strike="noStrike" cap="none" dirty="0" err="1">
                <a:solidFill>
                  <a:srgbClr val="3F3F3F"/>
                </a:solidFill>
                <a:latin typeface="Meiryo"/>
                <a:ea typeface="Meiryo"/>
                <a:cs typeface="Meiryo"/>
                <a:sym typeface="Meiryo"/>
              </a:rPr>
              <a:t>firmarono</a:t>
            </a:r>
            <a:r>
              <a:rPr lang="en-US" sz="1800" b="0" i="0" u="none" strike="noStrike" cap="none" dirty="0">
                <a:solidFill>
                  <a:srgbClr val="3F3F3F"/>
                </a:solidFill>
                <a:latin typeface="Meiryo"/>
                <a:ea typeface="Meiryo"/>
                <a:cs typeface="Meiryo"/>
                <a:sym typeface="Meiryo"/>
              </a:rPr>
              <a:t> un </a:t>
            </a:r>
            <a:r>
              <a:rPr lang="en-US" sz="1800" b="0" i="0" u="none" strike="noStrike" cap="none" dirty="0" err="1">
                <a:solidFill>
                  <a:srgbClr val="3F3F3F"/>
                </a:solidFill>
                <a:latin typeface="Meiryo"/>
                <a:ea typeface="Meiryo"/>
                <a:cs typeface="Meiryo"/>
                <a:sym typeface="Meiryo"/>
              </a:rPr>
              <a:t>patto</a:t>
            </a:r>
            <a:r>
              <a:rPr lang="en-US" sz="1800" b="0" i="0" u="none" strike="noStrike" cap="none" dirty="0">
                <a:solidFill>
                  <a:srgbClr val="3F3F3F"/>
                </a:solidFill>
                <a:latin typeface="Meiryo"/>
                <a:ea typeface="Meiryo"/>
                <a:cs typeface="Meiryo"/>
                <a:sym typeface="Meiryo"/>
              </a:rPr>
              <a:t> dove </a:t>
            </a:r>
            <a:r>
              <a:rPr lang="en-US" sz="1800" b="0" i="0" u="none" strike="noStrike" cap="none" dirty="0" err="1">
                <a:solidFill>
                  <a:srgbClr val="3F3F3F"/>
                </a:solidFill>
                <a:latin typeface="Meiryo"/>
                <a:ea typeface="Meiryo"/>
                <a:cs typeface="Meiryo"/>
                <a:sym typeface="Meiryo"/>
              </a:rPr>
              <a:t>si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garantivano</a:t>
            </a:r>
            <a:r>
              <a:rPr lang="en-US" sz="1800" b="0" i="0" u="none" strike="noStrike" cap="none" dirty="0">
                <a:solidFill>
                  <a:srgbClr val="3F3F3F"/>
                </a:solidFill>
                <a:latin typeface="Meiryo"/>
                <a:ea typeface="Meiryo"/>
                <a:cs typeface="Meiryo"/>
                <a:sym typeface="Meiryo"/>
              </a:rPr>
              <a:t> pace a </a:t>
            </a:r>
            <a:r>
              <a:rPr lang="en-US" sz="1800" b="0" i="0" u="none" strike="noStrike" cap="none" dirty="0" err="1">
                <a:solidFill>
                  <a:srgbClr val="3F3F3F"/>
                </a:solidFill>
                <a:latin typeface="Meiryo"/>
                <a:ea typeface="Meiryo"/>
                <a:cs typeface="Meiryo"/>
                <a:sym typeface="Meiryo"/>
              </a:rPr>
              <a:t>vicenda</a:t>
            </a:r>
            <a:r>
              <a:rPr lang="en-US" sz="1800" b="0" i="0" u="none" strike="noStrike" cap="none" dirty="0">
                <a:solidFill>
                  <a:srgbClr val="3F3F3F"/>
                </a:solidFill>
                <a:latin typeface="Meiryo"/>
                <a:ea typeface="Meiryo"/>
                <a:cs typeface="Meiryo"/>
                <a:sym typeface="Meiryo"/>
              </a:rPr>
              <a:t> e la </a:t>
            </a:r>
            <a:r>
              <a:rPr lang="en-US" sz="1800" b="0" i="0" u="none" strike="noStrike" cap="none" dirty="0" err="1">
                <a:solidFill>
                  <a:srgbClr val="3F3F3F"/>
                </a:solidFill>
                <a:latin typeface="Meiryo"/>
                <a:ea typeface="Meiryo"/>
                <a:cs typeface="Meiryo"/>
                <a:sym typeface="Meiryo"/>
              </a:rPr>
              <a:t>spartizione</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della</a:t>
            </a:r>
            <a:r>
              <a:rPr lang="en-US" sz="1800" b="0" i="0" u="none" strike="noStrike" cap="none" dirty="0">
                <a:solidFill>
                  <a:srgbClr val="3F3F3F"/>
                </a:solidFill>
                <a:latin typeface="Meiryo"/>
                <a:ea typeface="Meiryo"/>
                <a:cs typeface="Meiryo"/>
                <a:sym typeface="Meiryo"/>
              </a:rPr>
              <a:t> Polonia(il </a:t>
            </a:r>
            <a:r>
              <a:rPr lang="en-US" sz="1800" b="1" i="0" u="none" strike="noStrike" cap="none" dirty="0" err="1">
                <a:solidFill>
                  <a:srgbClr val="3F3F3F"/>
                </a:solidFill>
                <a:latin typeface="Meiryo"/>
                <a:ea typeface="Meiryo"/>
                <a:cs typeface="Meiryo"/>
                <a:sym typeface="Meiryo"/>
              </a:rPr>
              <a:t>patto</a:t>
            </a:r>
            <a:r>
              <a:rPr lang="en-US" sz="1800" b="1" i="0" u="none" strike="noStrike" cap="none" dirty="0">
                <a:solidFill>
                  <a:srgbClr val="3F3F3F"/>
                </a:solidFill>
                <a:latin typeface="Meiryo"/>
                <a:ea typeface="Meiryo"/>
                <a:cs typeface="Meiryo"/>
                <a:sym typeface="Meiryo"/>
              </a:rPr>
              <a:t> Molotov-Von Ribbentrop</a:t>
            </a:r>
            <a:r>
              <a:rPr lang="en-US" sz="1800" b="0" i="0" u="none" strike="noStrike" cap="none" dirty="0">
                <a:solidFill>
                  <a:srgbClr val="3F3F3F"/>
                </a:solidFill>
                <a:latin typeface="Meiryo"/>
                <a:ea typeface="Meiryo"/>
                <a:cs typeface="Meiryo"/>
                <a:sym typeface="Meiryo"/>
              </a:rPr>
              <a:t>).Il primo </a:t>
            </a:r>
            <a:r>
              <a:rPr lang="en-US" sz="1800" b="0" i="0" u="none" strike="noStrike" cap="none" dirty="0" err="1">
                <a:solidFill>
                  <a:srgbClr val="3F3F3F"/>
                </a:solidFill>
                <a:latin typeface="Meiryo"/>
                <a:ea typeface="Meiryo"/>
                <a:cs typeface="Meiryo"/>
                <a:sym typeface="Meiryo"/>
              </a:rPr>
              <a:t>Settembre</a:t>
            </a:r>
            <a:r>
              <a:rPr lang="en-US" sz="1800" b="0" i="0" u="none" strike="noStrike" cap="none" dirty="0">
                <a:solidFill>
                  <a:srgbClr val="3F3F3F"/>
                </a:solidFill>
                <a:latin typeface="Meiryo"/>
                <a:ea typeface="Meiryo"/>
                <a:cs typeface="Meiryo"/>
                <a:sym typeface="Meiryo"/>
              </a:rPr>
              <a:t> 1939 </a:t>
            </a:r>
            <a:r>
              <a:rPr lang="en-US" sz="1800" b="0" i="0" u="none" strike="noStrike" cap="none" dirty="0" err="1">
                <a:solidFill>
                  <a:srgbClr val="3F3F3F"/>
                </a:solidFill>
                <a:latin typeface="Meiryo"/>
                <a:ea typeface="Meiryo"/>
                <a:cs typeface="Meiryo"/>
                <a:sym typeface="Meiryo"/>
              </a:rPr>
              <a:t>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tedeschi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invasero</a:t>
            </a:r>
            <a:r>
              <a:rPr lang="en-US" sz="1800" b="0" i="0" u="none" strike="noStrike" cap="none" dirty="0">
                <a:solidFill>
                  <a:srgbClr val="3F3F3F"/>
                </a:solidFill>
                <a:latin typeface="Meiryo"/>
                <a:ea typeface="Meiryo"/>
                <a:cs typeface="Meiryo"/>
                <a:sym typeface="Meiryo"/>
              </a:rPr>
              <a:t> la Polonia con 2085 </a:t>
            </a:r>
            <a:r>
              <a:rPr lang="en-US" sz="1800" b="0" i="0" u="none" strike="noStrike" cap="none" dirty="0" err="1">
                <a:solidFill>
                  <a:srgbClr val="3F3F3F"/>
                </a:solidFill>
                <a:latin typeface="Meiryo"/>
                <a:ea typeface="Meiryo"/>
                <a:cs typeface="Meiryo"/>
                <a:sym typeface="Meiryo"/>
              </a:rPr>
              <a:t>aerei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della</a:t>
            </a:r>
            <a:r>
              <a:rPr lang="en-US" sz="1800" b="0" i="0" u="none" strike="noStrike" cap="none" dirty="0">
                <a:solidFill>
                  <a:srgbClr val="3F3F3F"/>
                </a:solidFill>
                <a:latin typeface="Meiryo"/>
                <a:ea typeface="Meiryo"/>
                <a:cs typeface="Meiryo"/>
                <a:sym typeface="Meiryo"/>
              </a:rPr>
              <a:t> Luftwaffe senza alcuna </a:t>
            </a:r>
            <a:r>
              <a:rPr lang="en-US" sz="1800" b="0" i="0" u="none" strike="noStrike" cap="none" dirty="0" err="1">
                <a:solidFill>
                  <a:srgbClr val="3F3F3F"/>
                </a:solidFill>
                <a:latin typeface="Meiryo"/>
                <a:ea typeface="Meiryo"/>
                <a:cs typeface="Meiryo"/>
                <a:sym typeface="Meiryo"/>
              </a:rPr>
              <a:t>dichiarazione.Fecero</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così</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anche</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Russi</a:t>
            </a:r>
            <a:r>
              <a:rPr lang="en-US" sz="1800" b="0" i="0" u="none" strike="noStrike" cap="none" dirty="0">
                <a:solidFill>
                  <a:srgbClr val="3F3F3F"/>
                </a:solidFill>
                <a:latin typeface="Meiryo"/>
                <a:ea typeface="Meiryo"/>
                <a:cs typeface="Meiryo"/>
                <a:sym typeface="Meiryo"/>
              </a:rPr>
              <a:t> il 17 </a:t>
            </a:r>
            <a:r>
              <a:rPr lang="en-US" sz="1800" b="0" i="0" u="none" strike="noStrike" cap="none" dirty="0" err="1">
                <a:solidFill>
                  <a:srgbClr val="3F3F3F"/>
                </a:solidFill>
                <a:latin typeface="Meiryo"/>
                <a:ea typeface="Meiryo"/>
                <a:cs typeface="Meiryo"/>
                <a:sym typeface="Meiryo"/>
              </a:rPr>
              <a:t>Settembre</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Tutto</a:t>
            </a:r>
            <a:r>
              <a:rPr lang="en-US" sz="1800" b="0" i="0" u="none" strike="noStrike" cap="none" dirty="0">
                <a:solidFill>
                  <a:srgbClr val="3F3F3F"/>
                </a:solidFill>
                <a:latin typeface="Meiryo"/>
                <a:ea typeface="Meiryo"/>
                <a:cs typeface="Meiryo"/>
                <a:sym typeface="Meiryo"/>
              </a:rPr>
              <a:t> </a:t>
            </a:r>
            <a:r>
              <a:rPr lang="en-US" sz="1800" dirty="0">
                <a:solidFill>
                  <a:srgbClr val="3F3F3F"/>
                </a:solidFill>
                <a:latin typeface="Meiryo"/>
                <a:ea typeface="Meiryo"/>
                <a:cs typeface="Meiryo"/>
                <a:sym typeface="Meiryo"/>
              </a:rPr>
              <a:t>fu </a:t>
            </a:r>
            <a:r>
              <a:rPr lang="en-US" sz="1800" dirty="0" err="1">
                <a:solidFill>
                  <a:srgbClr val="3F3F3F"/>
                </a:solidFill>
                <a:latin typeface="Meiryo"/>
                <a:ea typeface="Meiryo"/>
                <a:cs typeface="Meiryo"/>
                <a:sym typeface="Meiryo"/>
              </a:rPr>
              <a:t>riportato</a:t>
            </a:r>
            <a:r>
              <a:rPr lang="en-US" sz="1800" b="0" i="0" u="none" strike="noStrike" cap="none" dirty="0">
                <a:solidFill>
                  <a:srgbClr val="3F3F3F"/>
                </a:solidFill>
                <a:latin typeface="Meiryo"/>
                <a:ea typeface="Meiryo"/>
                <a:cs typeface="Meiryo"/>
                <a:sym typeface="Meiryo"/>
              </a:rPr>
              <a:t> </a:t>
            </a:r>
            <a:r>
              <a:rPr lang="en-US" sz="1800" dirty="0" err="1">
                <a:solidFill>
                  <a:srgbClr val="3F3F3F"/>
                </a:solidFill>
                <a:latin typeface="Meiryo"/>
                <a:ea typeface="Meiryo"/>
                <a:cs typeface="Meiryo"/>
                <a:sym typeface="Meiryo"/>
              </a:rPr>
              <a:t>dai</a:t>
            </a:r>
            <a:r>
              <a:rPr lang="en-US" sz="1800"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giornali</a:t>
            </a:r>
            <a:r>
              <a:rPr lang="en-US" sz="1800" b="0" i="0" u="none" strike="noStrike" cap="none" dirty="0">
                <a:solidFill>
                  <a:srgbClr val="3F3F3F"/>
                </a:solidFill>
                <a:latin typeface="Meiryo"/>
                <a:ea typeface="Meiryo"/>
                <a:cs typeface="Meiryo"/>
                <a:sym typeface="Meiryo"/>
              </a:rPr>
              <a:t> </a:t>
            </a:r>
            <a:r>
              <a:rPr lang="en-US" sz="1800" b="0" i="0" u="none" strike="noStrike" cap="none" dirty="0" err="1">
                <a:solidFill>
                  <a:srgbClr val="3F3F3F"/>
                </a:solidFill>
                <a:latin typeface="Meiryo"/>
                <a:ea typeface="Meiryo"/>
                <a:cs typeface="Meiryo"/>
                <a:sym typeface="Meiryo"/>
              </a:rPr>
              <a:t>locali</a:t>
            </a:r>
            <a:r>
              <a:rPr lang="en-US" sz="1800" b="0" i="0" u="none" strike="noStrike" cap="none" dirty="0">
                <a:solidFill>
                  <a:srgbClr val="3F3F3F"/>
                </a:solidFill>
                <a:latin typeface="Meiryo"/>
                <a:ea typeface="Meiryo"/>
                <a:cs typeface="Meiryo"/>
                <a:sym typeface="Meiryo"/>
              </a:rPr>
              <a:t> e </a:t>
            </a:r>
            <a:r>
              <a:rPr lang="en-US" sz="1800" b="0" i="0" u="none" strike="noStrike" cap="none" dirty="0" err="1">
                <a:solidFill>
                  <a:srgbClr val="3F3F3F"/>
                </a:solidFill>
                <a:latin typeface="Meiryo"/>
                <a:ea typeface="Meiryo"/>
                <a:cs typeface="Meiryo"/>
                <a:sym typeface="Meiryo"/>
              </a:rPr>
              <a:t>internazionali</a:t>
            </a:r>
            <a:r>
              <a:rPr lang="en-US" sz="1800" b="0" i="0" u="none" strike="noStrike" cap="none" dirty="0">
                <a:solidFill>
                  <a:srgbClr val="3F3F3F"/>
                </a:solidFill>
                <a:latin typeface="Meiryo"/>
                <a:ea typeface="Meiryo"/>
                <a:cs typeface="Meiryo"/>
                <a:sym typeface="Meiryo"/>
              </a:rPr>
              <a:t>.</a:t>
            </a:r>
            <a:endParaRPr dirty="0"/>
          </a:p>
        </p:txBody>
      </p:sp>
    </p:spTree>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35" name="Google Shape;135;p3"/>
          <p:cNvCxnSpPr/>
          <p:nvPr/>
        </p:nvCxnSpPr>
        <p:spPr>
          <a:xfrm>
            <a:off x="1920240" y="2176009"/>
            <a:ext cx="8770571" cy="0"/>
          </a:xfrm>
          <a:prstGeom prst="straightConnector1">
            <a:avLst/>
          </a:prstGeom>
          <a:noFill/>
          <a:ln w="25400" cap="flat" cmpd="sng">
            <a:solidFill>
              <a:srgbClr val="7F7F7F"/>
            </a:solidFill>
            <a:prstDash val="solid"/>
            <a:round/>
            <a:headEnd type="none" w="sm" len="sm"/>
            <a:tailEnd type="none" w="sm" len="sm"/>
          </a:ln>
        </p:spPr>
      </p:cxnSp>
      <p:sp>
        <p:nvSpPr>
          <p:cNvPr id="136" name="Google Shape;136;p3"/>
          <p:cNvSpPr/>
          <p:nvPr/>
        </p:nvSpPr>
        <p:spPr>
          <a:xfrm>
            <a:off x="-350262" y="-1"/>
            <a:ext cx="12542262"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37" name="Google Shape;137;p3"/>
          <p:cNvSpPr/>
          <p:nvPr/>
        </p:nvSpPr>
        <p:spPr>
          <a:xfrm>
            <a:off x="389616" y="3668578"/>
            <a:ext cx="3957664" cy="3189422"/>
          </a:xfrm>
          <a:custGeom>
            <a:avLst/>
            <a:gdLst/>
            <a:ahLst/>
            <a:cxnLst/>
            <a:rect l="l" t="t" r="r" b="b"/>
            <a:pathLst>
              <a:path w="3957664" h="3189422" extrusionOk="0">
                <a:moveTo>
                  <a:pt x="2048049" y="0"/>
                </a:moveTo>
                <a:cubicBezTo>
                  <a:pt x="2659874" y="0"/>
                  <a:pt x="3093177" y="267343"/>
                  <a:pt x="3496843" y="893975"/>
                </a:cubicBezTo>
                <a:cubicBezTo>
                  <a:pt x="3549668" y="975994"/>
                  <a:pt x="3601305" y="1050587"/>
                  <a:pt x="3651243" y="1122679"/>
                </a:cubicBezTo>
                <a:cubicBezTo>
                  <a:pt x="3858213" y="1421594"/>
                  <a:pt x="3957664" y="1577044"/>
                  <a:pt x="3957664" y="1843225"/>
                </a:cubicBezTo>
                <a:cubicBezTo>
                  <a:pt x="3957664" y="2107525"/>
                  <a:pt x="3895327" y="2368608"/>
                  <a:pt x="3772520" y="2619224"/>
                </a:cubicBezTo>
                <a:cubicBezTo>
                  <a:pt x="3682390" y="2803096"/>
                  <a:pt x="3563214" y="2975293"/>
                  <a:pt x="3417035" y="3133103"/>
                </a:cubicBezTo>
                <a:lnTo>
                  <a:pt x="3359909" y="3189422"/>
                </a:lnTo>
                <a:lnTo>
                  <a:pt x="355401" y="3189422"/>
                </a:lnTo>
                <a:lnTo>
                  <a:pt x="263882" y="3030079"/>
                </a:lnTo>
                <a:cubicBezTo>
                  <a:pt x="92200" y="2695464"/>
                  <a:pt x="0" y="2286098"/>
                  <a:pt x="0" y="1843225"/>
                </a:cubicBezTo>
                <a:cubicBezTo>
                  <a:pt x="0" y="1607633"/>
                  <a:pt x="63442" y="1418552"/>
                  <a:pt x="205612" y="1230099"/>
                </a:cubicBezTo>
                <a:cubicBezTo>
                  <a:pt x="354321" y="1032967"/>
                  <a:pt x="577768" y="851400"/>
                  <a:pt x="814378" y="659189"/>
                </a:cubicBezTo>
                <a:cubicBezTo>
                  <a:pt x="858032" y="623770"/>
                  <a:pt x="903129" y="587098"/>
                  <a:pt x="948225" y="549980"/>
                </a:cubicBezTo>
                <a:cubicBezTo>
                  <a:pt x="1351891" y="217791"/>
                  <a:pt x="1646508" y="0"/>
                  <a:pt x="2048049" y="0"/>
                </a:cubicBez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38" name="Google Shape;138;p3"/>
          <p:cNvSpPr/>
          <p:nvPr/>
        </p:nvSpPr>
        <p:spPr>
          <a:xfrm>
            <a:off x="153" y="0"/>
            <a:ext cx="2943938" cy="3856970"/>
          </a:xfrm>
          <a:custGeom>
            <a:avLst/>
            <a:gdLst/>
            <a:ahLst/>
            <a:cxnLst/>
            <a:rect l="l" t="t" r="r" b="b"/>
            <a:pathLst>
              <a:path w="2943938" h="3856970" extrusionOk="0">
                <a:moveTo>
                  <a:pt x="0" y="0"/>
                </a:moveTo>
                <a:lnTo>
                  <a:pt x="2330196" y="0"/>
                </a:lnTo>
                <a:lnTo>
                  <a:pt x="2432846" y="201819"/>
                </a:lnTo>
                <a:cubicBezTo>
                  <a:pt x="2464222" y="264214"/>
                  <a:pt x="2496729" y="328691"/>
                  <a:pt x="2529757" y="393271"/>
                </a:cubicBezTo>
                <a:cubicBezTo>
                  <a:pt x="2825326" y="971312"/>
                  <a:pt x="3012255" y="1387540"/>
                  <a:pt x="2920427" y="1886722"/>
                </a:cubicBezTo>
                <a:cubicBezTo>
                  <a:pt x="2780510" y="2647319"/>
                  <a:pt x="2369254" y="3124645"/>
                  <a:pt x="1545251" y="3482689"/>
                </a:cubicBezTo>
                <a:cubicBezTo>
                  <a:pt x="1437401" y="3529541"/>
                  <a:pt x="1338491" y="3576618"/>
                  <a:pt x="1242892" y="3622158"/>
                </a:cubicBezTo>
                <a:cubicBezTo>
                  <a:pt x="846531" y="3810872"/>
                  <a:pt x="642275" y="3898836"/>
                  <a:pt x="331469" y="3837762"/>
                </a:cubicBezTo>
                <a:cubicBezTo>
                  <a:pt x="254316" y="3822602"/>
                  <a:pt x="178289" y="3802644"/>
                  <a:pt x="103513" y="3777951"/>
                </a:cubicBezTo>
                <a:lnTo>
                  <a:pt x="0" y="3736526"/>
                </a:ln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39" name="Google Shape;139;p3"/>
          <p:cNvSpPr/>
          <p:nvPr/>
        </p:nvSpPr>
        <p:spPr>
          <a:xfrm>
            <a:off x="153" y="1"/>
            <a:ext cx="2623694" cy="3356093"/>
          </a:xfrm>
          <a:custGeom>
            <a:avLst/>
            <a:gdLst/>
            <a:ahLst/>
            <a:cxnLst/>
            <a:rect l="l" t="t" r="r" b="b"/>
            <a:pathLst>
              <a:path w="2623694" h="3356093" extrusionOk="0">
                <a:moveTo>
                  <a:pt x="0" y="0"/>
                </a:moveTo>
                <a:lnTo>
                  <a:pt x="1963100" y="0"/>
                </a:lnTo>
                <a:lnTo>
                  <a:pt x="1971450" y="12938"/>
                </a:lnTo>
                <a:cubicBezTo>
                  <a:pt x="2044657" y="135139"/>
                  <a:pt x="2115157" y="268262"/>
                  <a:pt x="2187660" y="405191"/>
                </a:cubicBezTo>
                <a:cubicBezTo>
                  <a:pt x="2214373" y="455709"/>
                  <a:pt x="2242048" y="507912"/>
                  <a:pt x="2270165" y="560198"/>
                </a:cubicBezTo>
                <a:cubicBezTo>
                  <a:pt x="2521781" y="1028213"/>
                  <a:pt x="2681023" y="1365157"/>
                  <a:pt x="2604330" y="1768541"/>
                </a:cubicBezTo>
                <a:cubicBezTo>
                  <a:pt x="2487472" y="2383175"/>
                  <a:pt x="2140165" y="2768170"/>
                  <a:pt x="1442984" y="3055795"/>
                </a:cubicBezTo>
                <a:cubicBezTo>
                  <a:pt x="1351733" y="3093432"/>
                  <a:pt x="1268057" y="3131272"/>
                  <a:pt x="1187181" y="3167876"/>
                </a:cubicBezTo>
                <a:cubicBezTo>
                  <a:pt x="851859" y="3319560"/>
                  <a:pt x="679039" y="3390221"/>
                  <a:pt x="415643" y="3340141"/>
                </a:cubicBezTo>
                <a:cubicBezTo>
                  <a:pt x="284874" y="3315279"/>
                  <a:pt x="157878" y="3274912"/>
                  <a:pt x="35506" y="3219446"/>
                </a:cubicBezTo>
                <a:lnTo>
                  <a:pt x="0" y="3200809"/>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40" name="Google Shape;140;p3"/>
          <p:cNvSpPr/>
          <p:nvPr/>
        </p:nvSpPr>
        <p:spPr>
          <a:xfrm>
            <a:off x="153" y="0"/>
            <a:ext cx="2803183" cy="3571826"/>
          </a:xfrm>
          <a:custGeom>
            <a:avLst/>
            <a:gdLst/>
            <a:ahLst/>
            <a:cxnLst/>
            <a:rect l="l" t="t" r="r" b="b"/>
            <a:pathLst>
              <a:path w="2803183" h="3571826" extrusionOk="0">
                <a:moveTo>
                  <a:pt x="0" y="0"/>
                </a:moveTo>
                <a:lnTo>
                  <a:pt x="2204260" y="0"/>
                </a:lnTo>
                <a:lnTo>
                  <a:pt x="2219596" y="27890"/>
                </a:lnTo>
                <a:cubicBezTo>
                  <a:pt x="2258246" y="101175"/>
                  <a:pt x="2296785" y="176523"/>
                  <a:pt x="2335863" y="252934"/>
                </a:cubicBezTo>
                <a:cubicBezTo>
                  <a:pt x="2364658" y="309314"/>
                  <a:pt x="2394491" y="367575"/>
                  <a:pt x="2424807" y="425928"/>
                </a:cubicBezTo>
                <a:cubicBezTo>
                  <a:pt x="2696101" y="948228"/>
                  <a:pt x="2867464" y="1324430"/>
                  <a:pt x="2780331" y="1776962"/>
                </a:cubicBezTo>
                <a:cubicBezTo>
                  <a:pt x="2647567" y="2466479"/>
                  <a:pt x="2264711" y="2900581"/>
                  <a:pt x="1500120" y="3228411"/>
                </a:cubicBezTo>
                <a:cubicBezTo>
                  <a:pt x="1400046" y="3271308"/>
                  <a:pt x="1308251" y="3314372"/>
                  <a:pt x="1219529" y="3356030"/>
                </a:cubicBezTo>
                <a:cubicBezTo>
                  <a:pt x="851676" y="3528655"/>
                  <a:pt x="662152" y="3609205"/>
                  <a:pt x="374577" y="3555218"/>
                </a:cubicBezTo>
                <a:cubicBezTo>
                  <a:pt x="303192" y="3541816"/>
                  <a:pt x="232869" y="3524065"/>
                  <a:pt x="163724" y="3502019"/>
                </a:cubicBezTo>
                <a:lnTo>
                  <a:pt x="0" y="3438577"/>
                </a:ln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41" name="Google Shape;141;p3" descr="Immagine che contiene testo, cielo, esterni, natante&#10;&#10;Descrizione generata automaticamente"/>
          <p:cNvPicPr preferRelativeResize="0"/>
          <p:nvPr/>
        </p:nvPicPr>
        <p:blipFill rotWithShape="1">
          <a:blip r:embed="rId3">
            <a:alphaModFix/>
          </a:blip>
          <a:srcRect l="18520" r="24890" b="2"/>
          <a:stretch/>
        </p:blipFill>
        <p:spPr>
          <a:xfrm>
            <a:off x="153" y="1"/>
            <a:ext cx="2651215" cy="3434427"/>
          </a:xfrm>
          <a:custGeom>
            <a:avLst/>
            <a:gdLst/>
            <a:ahLst/>
            <a:cxnLst/>
            <a:rect l="l" t="t" r="r" b="b"/>
            <a:pathLst>
              <a:path w="2424997" h="3124865" extrusionOk="0">
                <a:moveTo>
                  <a:pt x="0" y="0"/>
                </a:moveTo>
                <a:lnTo>
                  <a:pt x="1724737" y="0"/>
                </a:lnTo>
                <a:lnTo>
                  <a:pt x="1747203" y="28350"/>
                </a:lnTo>
                <a:cubicBezTo>
                  <a:pt x="1849704" y="172946"/>
                  <a:pt x="1942108" y="346224"/>
                  <a:pt x="2038508" y="527042"/>
                </a:cubicBezTo>
                <a:cubicBezTo>
                  <a:pt x="2062183" y="571517"/>
                  <a:pt x="2086714" y="617474"/>
                  <a:pt x="2111635" y="663503"/>
                </a:cubicBezTo>
                <a:cubicBezTo>
                  <a:pt x="2334664" y="1075517"/>
                  <a:pt x="2475813" y="1372148"/>
                  <a:pt x="2407832" y="1727267"/>
                </a:cubicBezTo>
                <a:cubicBezTo>
                  <a:pt x="2304253" y="2268357"/>
                  <a:pt x="1996405" y="2607287"/>
                  <a:pt x="1378437" y="2860499"/>
                </a:cubicBezTo>
                <a:cubicBezTo>
                  <a:pt x="1297555" y="2893630"/>
                  <a:pt x="1223386" y="2926944"/>
                  <a:pt x="1151698" y="2959167"/>
                </a:cubicBezTo>
                <a:cubicBezTo>
                  <a:pt x="854475" y="3092702"/>
                  <a:pt x="701291" y="3154909"/>
                  <a:pt x="467819" y="3110822"/>
                </a:cubicBezTo>
                <a:cubicBezTo>
                  <a:pt x="351909" y="3088935"/>
                  <a:pt x="239342" y="3053398"/>
                  <a:pt x="130874" y="3004568"/>
                </a:cubicBezTo>
                <a:lnTo>
                  <a:pt x="0" y="2936339"/>
                </a:lnTo>
                <a:close/>
              </a:path>
            </a:pathLst>
          </a:custGeom>
          <a:noFill/>
          <a:ln>
            <a:noFill/>
          </a:ln>
        </p:spPr>
      </p:pic>
      <p:sp>
        <p:nvSpPr>
          <p:cNvPr id="142" name="Google Shape;142;p3"/>
          <p:cNvSpPr/>
          <p:nvPr/>
        </p:nvSpPr>
        <p:spPr>
          <a:xfrm>
            <a:off x="3013545" y="985363"/>
            <a:ext cx="2825510" cy="2688140"/>
          </a:xfrm>
          <a:custGeom>
            <a:avLst/>
            <a:gdLst/>
            <a:ahLst/>
            <a:cxnLst/>
            <a:rect l="l" t="t" r="r" b="b"/>
            <a:pathLst>
              <a:path w="2791301" h="2663436" extrusionOk="0">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43" name="Google Shape;143;p3"/>
          <p:cNvSpPr/>
          <p:nvPr/>
        </p:nvSpPr>
        <p:spPr>
          <a:xfrm>
            <a:off x="2907418" y="885195"/>
            <a:ext cx="3040473" cy="2903550"/>
          </a:xfrm>
          <a:custGeom>
            <a:avLst/>
            <a:gdLst/>
            <a:ahLst/>
            <a:cxnLst/>
            <a:rect l="l" t="t" r="r" b="b"/>
            <a:pathLst>
              <a:path w="3040473" h="2903550" extrusionOk="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44" name="Google Shape;144;p3"/>
          <p:cNvSpPr/>
          <p:nvPr/>
        </p:nvSpPr>
        <p:spPr>
          <a:xfrm>
            <a:off x="3116911" y="1112823"/>
            <a:ext cx="2578595" cy="2401654"/>
          </a:xfrm>
          <a:custGeom>
            <a:avLst/>
            <a:gdLst/>
            <a:ahLst/>
            <a:cxnLst/>
            <a:rect l="l" t="t" r="r" b="b"/>
            <a:pathLst>
              <a:path w="2536609" h="2390777" extrusionOk="0">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45" name="Google Shape;145;p3" descr="Immagine che contiene veicolo militare, esterni, trasporto, albero&#10;&#10;Descrizione generata automaticamente"/>
          <p:cNvPicPr preferRelativeResize="0"/>
          <p:nvPr/>
        </p:nvPicPr>
        <p:blipFill rotWithShape="1">
          <a:blip r:embed="rId4">
            <a:alphaModFix/>
          </a:blip>
          <a:srcRect l="22553" r="15403" b="-3"/>
          <a:stretch/>
        </p:blipFill>
        <p:spPr>
          <a:xfrm>
            <a:off x="3107083" y="1074204"/>
            <a:ext cx="2638503" cy="2521482"/>
          </a:xfrm>
          <a:custGeom>
            <a:avLst/>
            <a:gdLst/>
            <a:ahLst/>
            <a:cxnLst/>
            <a:rect l="l" t="t" r="r" b="b"/>
            <a:pathLst>
              <a:path w="2219115" h="2091536" extrusionOk="0">
                <a:moveTo>
                  <a:pt x="1123250" y="113"/>
                </a:moveTo>
                <a:cubicBezTo>
                  <a:pt x="1162835" y="-417"/>
                  <a:pt x="1202692" y="931"/>
                  <a:pt x="1242753" y="4165"/>
                </a:cubicBezTo>
                <a:cubicBezTo>
                  <a:pt x="1400280" y="16857"/>
                  <a:pt x="1555885" y="59731"/>
                  <a:pt x="1692767" y="128244"/>
                </a:cubicBezTo>
                <a:cubicBezTo>
                  <a:pt x="1763097" y="163382"/>
                  <a:pt x="1827621" y="204409"/>
                  <a:pt x="1885920" y="250983"/>
                </a:cubicBezTo>
                <a:cubicBezTo>
                  <a:pt x="1944220" y="297555"/>
                  <a:pt x="1996295" y="349675"/>
                  <a:pt x="2041727" y="406995"/>
                </a:cubicBezTo>
                <a:cubicBezTo>
                  <a:pt x="2127422" y="515108"/>
                  <a:pt x="2182717" y="635417"/>
                  <a:pt x="2206183" y="764569"/>
                </a:cubicBezTo>
                <a:cubicBezTo>
                  <a:pt x="2228138" y="885638"/>
                  <a:pt x="2222113" y="1014310"/>
                  <a:pt x="2188309" y="1146989"/>
                </a:cubicBezTo>
                <a:cubicBezTo>
                  <a:pt x="2136448" y="1350403"/>
                  <a:pt x="2020208" y="1557505"/>
                  <a:pt x="1853857" y="1746724"/>
                </a:cubicBezTo>
                <a:cubicBezTo>
                  <a:pt x="1798405" y="1809798"/>
                  <a:pt x="1737388" y="1870884"/>
                  <a:pt x="1671330" y="1929184"/>
                </a:cubicBezTo>
                <a:cubicBezTo>
                  <a:pt x="1565908" y="2022225"/>
                  <a:pt x="1460408" y="2070538"/>
                  <a:pt x="1329262" y="2085897"/>
                </a:cubicBezTo>
                <a:cubicBezTo>
                  <a:pt x="1192079" y="2101964"/>
                  <a:pt x="1037248" y="2080835"/>
                  <a:pt x="873321" y="2058440"/>
                </a:cubicBezTo>
                <a:cubicBezTo>
                  <a:pt x="843096" y="2054290"/>
                  <a:pt x="811835" y="2050037"/>
                  <a:pt x="780376" y="2045960"/>
                </a:cubicBezTo>
                <a:cubicBezTo>
                  <a:pt x="498799" y="2009440"/>
                  <a:pt x="304323" y="1973045"/>
                  <a:pt x="172091" y="1806217"/>
                </a:cubicBezTo>
                <a:cubicBezTo>
                  <a:pt x="-29390" y="1552025"/>
                  <a:pt x="-52452" y="1266421"/>
                  <a:pt x="95017" y="851239"/>
                </a:cubicBezTo>
                <a:cubicBezTo>
                  <a:pt x="114322" y="796902"/>
                  <a:pt x="130696" y="745990"/>
                  <a:pt x="146511" y="696772"/>
                </a:cubicBezTo>
                <a:cubicBezTo>
                  <a:pt x="212110" y="492733"/>
                  <a:pt x="248919" y="390023"/>
                  <a:pt x="368028" y="284902"/>
                </a:cubicBezTo>
                <a:cubicBezTo>
                  <a:pt x="486295" y="180524"/>
                  <a:pt x="623652" y="103315"/>
                  <a:pt x="776238" y="55364"/>
                </a:cubicBezTo>
                <a:cubicBezTo>
                  <a:pt x="888197" y="20194"/>
                  <a:pt x="1004496" y="1703"/>
                  <a:pt x="1123250" y="113"/>
                </a:cubicBezTo>
                <a:close/>
              </a:path>
            </a:pathLst>
          </a:custGeom>
          <a:noFill/>
          <a:ln>
            <a:noFill/>
          </a:ln>
        </p:spPr>
      </p:pic>
      <p:sp>
        <p:nvSpPr>
          <p:cNvPr id="146" name="Google Shape;146;p3"/>
          <p:cNvSpPr/>
          <p:nvPr/>
        </p:nvSpPr>
        <p:spPr>
          <a:xfrm>
            <a:off x="486989" y="3752062"/>
            <a:ext cx="3779450" cy="3105939"/>
          </a:xfrm>
          <a:custGeom>
            <a:avLst/>
            <a:gdLst/>
            <a:ahLst/>
            <a:cxnLst/>
            <a:rect l="l" t="t" r="r" b="b"/>
            <a:pathLst>
              <a:path w="3779450" h="3105939" extrusionOk="0">
                <a:moveTo>
                  <a:pt x="1955825" y="0"/>
                </a:moveTo>
                <a:cubicBezTo>
                  <a:pt x="2540099" y="0"/>
                  <a:pt x="2953891" y="252328"/>
                  <a:pt x="3339380" y="843766"/>
                </a:cubicBezTo>
                <a:cubicBezTo>
                  <a:pt x="3389826" y="921178"/>
                  <a:pt x="3439138" y="991582"/>
                  <a:pt x="3486827" y="1059625"/>
                </a:cubicBezTo>
                <a:cubicBezTo>
                  <a:pt x="3684478" y="1341752"/>
                  <a:pt x="3779450" y="1488471"/>
                  <a:pt x="3779450" y="1739702"/>
                </a:cubicBezTo>
                <a:cubicBezTo>
                  <a:pt x="3779450" y="1989158"/>
                  <a:pt x="3719920" y="2235578"/>
                  <a:pt x="3602643" y="2472118"/>
                </a:cubicBezTo>
                <a:cubicBezTo>
                  <a:pt x="3487881" y="2703511"/>
                  <a:pt x="3323808" y="2915316"/>
                  <a:pt x="3115045" y="3101460"/>
                </a:cubicBezTo>
                <a:lnTo>
                  <a:pt x="3109550" y="3105939"/>
                </a:lnTo>
                <a:lnTo>
                  <a:pt x="408379" y="3105939"/>
                </a:lnTo>
                <a:lnTo>
                  <a:pt x="340244" y="3011749"/>
                </a:lnTo>
                <a:cubicBezTo>
                  <a:pt x="119844" y="2671989"/>
                  <a:pt x="0" y="2227368"/>
                  <a:pt x="0" y="1739702"/>
                </a:cubicBezTo>
                <a:cubicBezTo>
                  <a:pt x="0" y="1517342"/>
                  <a:pt x="60585" y="1338881"/>
                  <a:pt x="196353" y="1161012"/>
                </a:cubicBezTo>
                <a:cubicBezTo>
                  <a:pt x="338366" y="974951"/>
                  <a:pt x="551751" y="803582"/>
                  <a:pt x="777707" y="622167"/>
                </a:cubicBezTo>
                <a:cubicBezTo>
                  <a:pt x="819395" y="588736"/>
                  <a:pt x="862461" y="554124"/>
                  <a:pt x="905527" y="519091"/>
                </a:cubicBezTo>
                <a:cubicBezTo>
                  <a:pt x="1291015" y="205559"/>
                  <a:pt x="1572365" y="0"/>
                  <a:pt x="1955825" y="0"/>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47" name="Google Shape;147;p3"/>
          <p:cNvSpPr/>
          <p:nvPr/>
        </p:nvSpPr>
        <p:spPr>
          <a:xfrm>
            <a:off x="244132" y="3468746"/>
            <a:ext cx="4246072" cy="3389255"/>
          </a:xfrm>
          <a:custGeom>
            <a:avLst/>
            <a:gdLst/>
            <a:ahLst/>
            <a:cxnLst/>
            <a:rect l="l" t="t" r="r" b="b"/>
            <a:pathLst>
              <a:path w="4246072" h="3389255" extrusionOk="0">
                <a:moveTo>
                  <a:pt x="2197297" y="0"/>
                </a:moveTo>
                <a:cubicBezTo>
                  <a:pt x="2853708" y="0"/>
                  <a:pt x="3318587" y="287404"/>
                  <a:pt x="3751669" y="961057"/>
                </a:cubicBezTo>
                <a:cubicBezTo>
                  <a:pt x="3808344" y="1049230"/>
                  <a:pt x="3863744" y="1129422"/>
                  <a:pt x="3917321" y="1206923"/>
                </a:cubicBezTo>
                <a:cubicBezTo>
                  <a:pt x="4139374" y="1528268"/>
                  <a:pt x="4246072" y="1695383"/>
                  <a:pt x="4246072" y="1981537"/>
                </a:cubicBezTo>
                <a:cubicBezTo>
                  <a:pt x="4246072" y="2265670"/>
                  <a:pt x="4179193" y="2546344"/>
                  <a:pt x="4047436" y="2815766"/>
                </a:cubicBezTo>
                <a:cubicBezTo>
                  <a:pt x="3950738" y="3013435"/>
                  <a:pt x="3822878" y="3198554"/>
                  <a:pt x="3666046" y="3368206"/>
                </a:cubicBezTo>
                <a:lnTo>
                  <a:pt x="3644738" y="3389255"/>
                </a:lnTo>
                <a:lnTo>
                  <a:pt x="358661" y="3389255"/>
                </a:lnTo>
                <a:lnTo>
                  <a:pt x="283112" y="3257451"/>
                </a:lnTo>
                <a:cubicBezTo>
                  <a:pt x="98919" y="2897727"/>
                  <a:pt x="0" y="2457642"/>
                  <a:pt x="0" y="1981537"/>
                </a:cubicBezTo>
                <a:cubicBezTo>
                  <a:pt x="0" y="1728267"/>
                  <a:pt x="68065" y="1524998"/>
                  <a:pt x="220595" y="1322403"/>
                </a:cubicBezTo>
                <a:cubicBezTo>
                  <a:pt x="380142" y="1110479"/>
                  <a:pt x="619873" y="915287"/>
                  <a:pt x="873725" y="708654"/>
                </a:cubicBezTo>
                <a:cubicBezTo>
                  <a:pt x="920559" y="670576"/>
                  <a:pt x="968943" y="631153"/>
                  <a:pt x="1017325" y="591249"/>
                </a:cubicBezTo>
                <a:cubicBezTo>
                  <a:pt x="1450408" y="234134"/>
                  <a:pt x="1766494" y="0"/>
                  <a:pt x="2197297" y="0"/>
                </a:cubicBezTo>
                <a:close/>
              </a:path>
            </a:pathLst>
          </a:custGeom>
          <a:noFill/>
          <a:ln w="1905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48" name="Google Shape;148;p3"/>
          <p:cNvPicPr preferRelativeResize="0"/>
          <p:nvPr/>
        </p:nvPicPr>
        <p:blipFill rotWithShape="1">
          <a:blip r:embed="rId5">
            <a:alphaModFix/>
          </a:blip>
          <a:srcRect l="12459" r="12816" b="-3"/>
          <a:stretch/>
        </p:blipFill>
        <p:spPr>
          <a:xfrm>
            <a:off x="489400" y="3786081"/>
            <a:ext cx="3742527" cy="3071919"/>
          </a:xfrm>
          <a:custGeom>
            <a:avLst/>
            <a:gdLst/>
            <a:ahLst/>
            <a:cxnLst/>
            <a:rect l="l" t="t" r="r" b="b"/>
            <a:pathLst>
              <a:path w="3428255" h="2881420" extrusionOk="0">
                <a:moveTo>
                  <a:pt x="1774086" y="0"/>
                </a:moveTo>
                <a:cubicBezTo>
                  <a:pt x="2304067" y="0"/>
                  <a:pt x="2679408" y="220721"/>
                  <a:pt x="3029077" y="738072"/>
                </a:cubicBezTo>
                <a:cubicBezTo>
                  <a:pt x="3074835" y="805787"/>
                  <a:pt x="3119565" y="867372"/>
                  <a:pt x="3162822" y="926892"/>
                </a:cubicBezTo>
                <a:cubicBezTo>
                  <a:pt x="3342107" y="1173678"/>
                  <a:pt x="3428255" y="1302019"/>
                  <a:pt x="3428255" y="1521780"/>
                </a:cubicBezTo>
                <a:cubicBezTo>
                  <a:pt x="3428255" y="1739988"/>
                  <a:pt x="3374257" y="1955541"/>
                  <a:pt x="3267877" y="2162452"/>
                </a:cubicBezTo>
                <a:cubicBezTo>
                  <a:pt x="3163779" y="2364860"/>
                  <a:pt x="3014952" y="2550133"/>
                  <a:pt x="2825588" y="2712960"/>
                </a:cubicBezTo>
                <a:cubicBezTo>
                  <a:pt x="2779057" y="2752984"/>
                  <a:pt x="2730341" y="2791253"/>
                  <a:pt x="2679813" y="2827545"/>
                </a:cubicBezTo>
                <a:lnTo>
                  <a:pt x="2597650" y="2881420"/>
                </a:lnTo>
                <a:lnTo>
                  <a:pt x="520509" y="2881420"/>
                </a:lnTo>
                <a:lnTo>
                  <a:pt x="499119" y="2862881"/>
                </a:lnTo>
                <a:cubicBezTo>
                  <a:pt x="464498" y="2829417"/>
                  <a:pt x="431384" y="2793801"/>
                  <a:pt x="399842" y="2756085"/>
                </a:cubicBezTo>
                <a:cubicBezTo>
                  <a:pt x="141986" y="2447638"/>
                  <a:pt x="0" y="2009299"/>
                  <a:pt x="0" y="1521780"/>
                </a:cubicBezTo>
                <a:cubicBezTo>
                  <a:pt x="0" y="1327273"/>
                  <a:pt x="54956" y="1171168"/>
                  <a:pt x="178107" y="1015579"/>
                </a:cubicBezTo>
                <a:cubicBezTo>
                  <a:pt x="306925" y="852825"/>
                  <a:pt x="500482" y="702921"/>
                  <a:pt x="705439" y="544230"/>
                </a:cubicBezTo>
                <a:cubicBezTo>
                  <a:pt x="743255" y="514988"/>
                  <a:pt x="782320" y="484711"/>
                  <a:pt x="821383" y="454067"/>
                </a:cubicBezTo>
                <a:cubicBezTo>
                  <a:pt x="1171051" y="179810"/>
                  <a:pt x="1426258" y="0"/>
                  <a:pt x="1774086" y="0"/>
                </a:cubicBezTo>
                <a:close/>
              </a:path>
            </a:pathLst>
          </a:custGeom>
          <a:noFill/>
          <a:ln>
            <a:noFill/>
          </a:ln>
        </p:spPr>
      </p:pic>
      <p:sp>
        <p:nvSpPr>
          <p:cNvPr id="149" name="Google Shape;149;p3"/>
          <p:cNvSpPr txBox="1"/>
          <p:nvPr/>
        </p:nvSpPr>
        <p:spPr>
          <a:xfrm>
            <a:off x="5956101" y="110333"/>
            <a:ext cx="6155908" cy="5853905"/>
          </a:xfrm>
          <a:prstGeom prst="rect">
            <a:avLst/>
          </a:prstGeom>
          <a:noFill/>
          <a:ln>
            <a:noFill/>
          </a:ln>
        </p:spPr>
        <p:txBody>
          <a:bodyPr spcFirstLastPara="1" wrap="square" lIns="109725" tIns="109725" rIns="109725" bIns="91425" anchor="t" anchorCtr="0">
            <a:noAutofit/>
          </a:bodyPr>
          <a:lstStyle/>
          <a:p>
            <a:pPr marL="0" marR="0" lvl="0" indent="0" algn="l" rtl="0">
              <a:lnSpc>
                <a:spcPct val="130000"/>
              </a:lnSpc>
              <a:spcBef>
                <a:spcPts val="0"/>
              </a:spcBef>
              <a:spcAft>
                <a:spcPts val="0"/>
              </a:spcAft>
              <a:buNone/>
            </a:pPr>
            <a:r>
              <a:rPr lang="en-US" sz="2000" b="0" i="0" u="none" strike="noStrike" cap="none" dirty="0">
                <a:solidFill>
                  <a:srgbClr val="3F3F3F"/>
                </a:solidFill>
                <a:latin typeface="Meiryo"/>
                <a:ea typeface="Meiryo"/>
                <a:cs typeface="Meiryo"/>
                <a:sym typeface="Meiryo"/>
              </a:rPr>
              <a:t>L'8 </a:t>
            </a:r>
            <a:r>
              <a:rPr lang="en-US" sz="2000" b="0" i="0" u="none" strike="noStrike" cap="none" dirty="0" err="1">
                <a:solidFill>
                  <a:srgbClr val="3F3F3F"/>
                </a:solidFill>
                <a:latin typeface="Meiryo"/>
                <a:ea typeface="Meiryo"/>
                <a:cs typeface="Meiryo"/>
                <a:sym typeface="Meiryo"/>
              </a:rPr>
              <a:t>settembre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primi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carri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armati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tedeschi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arrivarono</a:t>
            </a:r>
            <a:r>
              <a:rPr lang="en-US" sz="2000" b="0" i="0" u="none" strike="noStrike" cap="none" dirty="0">
                <a:solidFill>
                  <a:srgbClr val="3F3F3F"/>
                </a:solidFill>
                <a:latin typeface="Meiryo"/>
                <a:ea typeface="Meiryo"/>
                <a:cs typeface="Meiryo"/>
                <a:sym typeface="Meiryo"/>
              </a:rPr>
              <a:t> a </a:t>
            </a:r>
            <a:r>
              <a:rPr lang="en-US" sz="2000" b="0" i="0" u="none" strike="noStrike" cap="none" dirty="0" err="1">
                <a:solidFill>
                  <a:srgbClr val="3F3F3F"/>
                </a:solidFill>
                <a:latin typeface="Meiryo"/>
                <a:ea typeface="Meiryo"/>
                <a:cs typeface="Meiryo"/>
                <a:sym typeface="Meiryo"/>
              </a:rPr>
              <a:t>Varsavia</a:t>
            </a:r>
            <a:r>
              <a:rPr lang="en-US" sz="2000" b="0" i="0" u="none" strike="noStrike" cap="none" dirty="0">
                <a:solidFill>
                  <a:srgbClr val="3F3F3F"/>
                </a:solidFill>
                <a:latin typeface="Meiryo"/>
                <a:ea typeface="Meiryo"/>
                <a:cs typeface="Meiryo"/>
                <a:sym typeface="Meiryo"/>
              </a:rPr>
              <a:t>, la </a:t>
            </a:r>
            <a:r>
              <a:rPr lang="en-US" sz="2000" b="0" i="0" u="none" strike="noStrike" cap="none" dirty="0" err="1">
                <a:solidFill>
                  <a:srgbClr val="3F3F3F"/>
                </a:solidFill>
                <a:latin typeface="Meiryo"/>
                <a:ea typeface="Meiryo"/>
                <a:cs typeface="Meiryo"/>
                <a:sym typeface="Meiryo"/>
              </a:rPr>
              <a:t>capitale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polacca.Qui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tedeschi</a:t>
            </a:r>
            <a:r>
              <a:rPr lang="en-US" sz="2000" b="0" i="0" u="none" strike="noStrike" cap="none" dirty="0">
                <a:solidFill>
                  <a:srgbClr val="3F3F3F"/>
                </a:solidFill>
                <a:latin typeface="Meiryo"/>
                <a:ea typeface="Meiryo"/>
                <a:cs typeface="Meiryo"/>
                <a:sym typeface="Meiryo"/>
              </a:rPr>
              <a:t> </a:t>
            </a:r>
            <a:r>
              <a:rPr lang="en-US" sz="2000" dirty="0" err="1">
                <a:solidFill>
                  <a:srgbClr val="3F3F3F"/>
                </a:solidFill>
                <a:latin typeface="Meiryo"/>
                <a:ea typeface="Meiryo"/>
                <a:cs typeface="Meiryo"/>
                <a:sym typeface="Meiryo"/>
              </a:rPr>
              <a:t>intrapresero</a:t>
            </a:r>
            <a:r>
              <a:rPr lang="en-US" sz="2000" b="0" i="0" u="none" strike="noStrike" cap="none" dirty="0">
                <a:solidFill>
                  <a:srgbClr val="3F3F3F"/>
                </a:solidFill>
                <a:latin typeface="Meiryo"/>
                <a:ea typeface="Meiryo"/>
                <a:cs typeface="Meiryo"/>
                <a:sym typeface="Meiryo"/>
              </a:rPr>
              <a:t> una </a:t>
            </a:r>
            <a:r>
              <a:rPr lang="en-US" sz="2000" b="0" i="0" u="none" strike="noStrike" cap="none" dirty="0" err="1">
                <a:solidFill>
                  <a:srgbClr val="3F3F3F"/>
                </a:solidFill>
                <a:latin typeface="Meiryo"/>
                <a:ea typeface="Meiryo"/>
                <a:cs typeface="Meiryo"/>
                <a:sym typeface="Meiryo"/>
              </a:rPr>
              <a:t>feroce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battaglia</a:t>
            </a:r>
            <a:r>
              <a:rPr lang="en-US" sz="2000" b="0" i="0" u="none" strike="noStrike" cap="none" dirty="0">
                <a:solidFill>
                  <a:srgbClr val="3F3F3F"/>
                </a:solidFill>
                <a:latin typeface="Meiryo"/>
                <a:ea typeface="Meiryo"/>
                <a:cs typeface="Meiryo"/>
                <a:sym typeface="Meiryo"/>
              </a:rPr>
              <a:t>, dove </a:t>
            </a:r>
            <a:r>
              <a:rPr lang="en-US" sz="2000" b="0" i="0" u="none" strike="noStrike" cap="none" dirty="0" err="1">
                <a:solidFill>
                  <a:srgbClr val="3F3F3F"/>
                </a:solidFill>
                <a:latin typeface="Meiryo"/>
                <a:ea typeface="Meiryo"/>
                <a:cs typeface="Meiryo"/>
                <a:sym typeface="Meiryo"/>
              </a:rPr>
              <a:t>l'esercito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polacco</a:t>
            </a:r>
            <a:r>
              <a:rPr lang="en-US" sz="2000" b="0" i="0" u="none" strike="noStrike" cap="none" dirty="0">
                <a:solidFill>
                  <a:srgbClr val="3F3F3F"/>
                </a:solidFill>
                <a:latin typeface="Meiryo"/>
                <a:ea typeface="Meiryo"/>
                <a:cs typeface="Meiryo"/>
                <a:sym typeface="Meiryo"/>
              </a:rPr>
              <a:t> </a:t>
            </a:r>
            <a:r>
              <a:rPr lang="en-US" sz="2000" dirty="0">
                <a:solidFill>
                  <a:srgbClr val="3F3F3F"/>
                </a:solidFill>
                <a:latin typeface="Meiryo"/>
                <a:ea typeface="Meiryo"/>
                <a:cs typeface="Meiryo"/>
                <a:sym typeface="Meiryo"/>
              </a:rPr>
              <a:t>fu</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accerchiato</a:t>
            </a:r>
            <a:r>
              <a:rPr lang="en-US" sz="2000" b="0" i="0" u="none" strike="noStrike" cap="none" dirty="0">
                <a:solidFill>
                  <a:srgbClr val="3F3F3F"/>
                </a:solidFill>
                <a:latin typeface="Meiryo"/>
                <a:ea typeface="Meiryo"/>
                <a:cs typeface="Meiryo"/>
                <a:sym typeface="Meiryo"/>
              </a:rPr>
              <a:t> in </a:t>
            </a:r>
            <a:r>
              <a:rPr lang="en-US" sz="2000" b="0" i="0" u="none" strike="noStrike" cap="none" dirty="0" err="1">
                <a:solidFill>
                  <a:srgbClr val="3F3F3F"/>
                </a:solidFill>
                <a:latin typeface="Meiryo"/>
                <a:ea typeface="Meiryo"/>
                <a:cs typeface="Meiryo"/>
                <a:sym typeface="Meiryo"/>
              </a:rPr>
              <a:t>sacche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luoghi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isolati</a:t>
            </a:r>
            <a:r>
              <a:rPr lang="en-US" sz="2000" b="0" i="0" u="none" strike="noStrike" cap="none" dirty="0">
                <a:solidFill>
                  <a:srgbClr val="3F3F3F"/>
                </a:solidFill>
                <a:latin typeface="Meiryo"/>
                <a:ea typeface="Meiryo"/>
                <a:cs typeface="Meiryo"/>
                <a:sym typeface="Meiryo"/>
              </a:rPr>
              <a:t> dove </a:t>
            </a:r>
            <a:r>
              <a:rPr lang="en-US" sz="2000" dirty="0" err="1">
                <a:solidFill>
                  <a:srgbClr val="3F3F3F"/>
                </a:solidFill>
                <a:latin typeface="Meiryo"/>
                <a:ea typeface="Meiryo"/>
                <a:cs typeface="Meiryo"/>
                <a:sym typeface="Meiryo"/>
              </a:rPr>
              <a:t>furono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torturati</a:t>
            </a:r>
            <a:r>
              <a:rPr lang="en-US" sz="2000" b="0" i="0" u="none" strike="noStrike" cap="none" dirty="0">
                <a:solidFill>
                  <a:srgbClr val="3F3F3F"/>
                </a:solidFill>
                <a:latin typeface="Meiryo"/>
                <a:ea typeface="Meiryo"/>
                <a:cs typeface="Meiryo"/>
                <a:sym typeface="Meiryo"/>
              </a:rPr>
              <a:t> e dopo due o </a:t>
            </a:r>
            <a:r>
              <a:rPr lang="en-US" sz="2000" b="0" i="0" u="none" strike="noStrike" cap="none" dirty="0" err="1">
                <a:solidFill>
                  <a:srgbClr val="3F3F3F"/>
                </a:solidFill>
                <a:latin typeface="Meiryo"/>
                <a:ea typeface="Meiryo"/>
                <a:cs typeface="Meiryo"/>
                <a:sym typeface="Meiryo"/>
              </a:rPr>
              <a:t>tre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settimane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annientati</a:t>
            </a:r>
            <a:r>
              <a:rPr lang="en-US" sz="2000" b="0" i="0" u="none" strike="noStrike" cap="none" dirty="0">
                <a:solidFill>
                  <a:srgbClr val="3F3F3F"/>
                </a:solidFill>
                <a:latin typeface="Meiryo"/>
                <a:ea typeface="Meiryo"/>
                <a:cs typeface="Meiryo"/>
                <a:sym typeface="Meiryo"/>
              </a:rPr>
              <a:t>. La Germania, </a:t>
            </a:r>
            <a:r>
              <a:rPr lang="en-US" sz="2000" b="0" i="0" u="none" strike="noStrike" cap="none" dirty="0" err="1">
                <a:solidFill>
                  <a:srgbClr val="3F3F3F"/>
                </a:solidFill>
                <a:latin typeface="Meiryo"/>
                <a:ea typeface="Meiryo"/>
                <a:cs typeface="Meiryo"/>
                <a:sym typeface="Meiryo"/>
              </a:rPr>
              <a:t>avendo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paura</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della</a:t>
            </a:r>
            <a:r>
              <a:rPr lang="en-US" sz="2000" b="0" i="0" u="none" strike="noStrike" cap="none" dirty="0">
                <a:solidFill>
                  <a:srgbClr val="3F3F3F"/>
                </a:solidFill>
                <a:latin typeface="Meiryo"/>
                <a:ea typeface="Meiryo"/>
                <a:cs typeface="Meiryo"/>
                <a:sym typeface="Meiryo"/>
              </a:rPr>
              <a:t> Francia, </a:t>
            </a:r>
            <a:r>
              <a:rPr lang="en-US" sz="2000" b="0" i="0" u="none" strike="noStrike" cap="none" dirty="0" err="1">
                <a:solidFill>
                  <a:srgbClr val="3F3F3F"/>
                </a:solidFill>
                <a:latin typeface="Meiryo"/>
                <a:ea typeface="Meiryo"/>
                <a:cs typeface="Meiryo"/>
                <a:sym typeface="Meiryo"/>
              </a:rPr>
              <a:t>accellerò</a:t>
            </a:r>
            <a:r>
              <a:rPr lang="en-US" sz="2000" b="0" i="0" u="none" strike="noStrike" cap="none" dirty="0">
                <a:solidFill>
                  <a:srgbClr val="3F3F3F"/>
                </a:solidFill>
                <a:latin typeface="Meiryo"/>
                <a:ea typeface="Meiryo"/>
                <a:cs typeface="Meiryo"/>
                <a:sym typeface="Meiryo"/>
              </a:rPr>
              <a:t> il </a:t>
            </a:r>
            <a:r>
              <a:rPr lang="en-US" sz="2000" b="0" i="0" u="none" strike="noStrike" cap="none" dirty="0" err="1">
                <a:solidFill>
                  <a:srgbClr val="3F3F3F"/>
                </a:solidFill>
                <a:latin typeface="Meiryo"/>
                <a:ea typeface="Meiryo"/>
                <a:cs typeface="Meiryo"/>
                <a:sym typeface="Meiryo"/>
              </a:rPr>
              <a:t>suo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passo</a:t>
            </a:r>
            <a:r>
              <a:rPr lang="en-US" sz="2000" b="0" i="0" u="none" strike="noStrike" cap="none" dirty="0">
                <a:solidFill>
                  <a:srgbClr val="3F3F3F"/>
                </a:solidFill>
                <a:latin typeface="Meiryo"/>
                <a:ea typeface="Meiryo"/>
                <a:cs typeface="Meiryo"/>
                <a:sym typeface="Meiryo"/>
              </a:rPr>
              <a:t> </a:t>
            </a:r>
            <a:r>
              <a:rPr lang="en-US" sz="2000" dirty="0" err="1">
                <a:solidFill>
                  <a:srgbClr val="3F3F3F"/>
                </a:solidFill>
                <a:latin typeface="Meiryo"/>
                <a:ea typeface="Meiryo"/>
                <a:cs typeface="Meiryo"/>
                <a:sym typeface="Meiryo"/>
              </a:rPr>
              <a:t>bombardando</a:t>
            </a:r>
            <a:r>
              <a:rPr lang="en-US" sz="2000" b="0" i="0" u="none" strike="noStrike" cap="none" dirty="0">
                <a:solidFill>
                  <a:srgbClr val="3F3F3F"/>
                </a:solidFill>
                <a:latin typeface="Meiryo"/>
                <a:ea typeface="Meiryo"/>
                <a:cs typeface="Meiryo"/>
                <a:sym typeface="Meiryo"/>
              </a:rPr>
              <a:t> a </a:t>
            </a:r>
            <a:r>
              <a:rPr lang="en-US" sz="2000" b="0" i="0" u="none" strike="noStrike" cap="none" dirty="0" err="1">
                <a:solidFill>
                  <a:srgbClr val="3F3F3F"/>
                </a:solidFill>
                <a:latin typeface="Meiryo"/>
                <a:ea typeface="Meiryo"/>
                <a:cs typeface="Meiryo"/>
                <a:sym typeface="Meiryo"/>
              </a:rPr>
              <a:t>tappeto</a:t>
            </a:r>
            <a:r>
              <a:rPr lang="en-US" sz="2000" b="0" i="0" u="none" strike="noStrike" cap="none" dirty="0">
                <a:solidFill>
                  <a:srgbClr val="3F3F3F"/>
                </a:solidFill>
                <a:latin typeface="Meiryo"/>
                <a:ea typeface="Meiryo"/>
                <a:cs typeface="Meiryo"/>
                <a:sym typeface="Meiryo"/>
              </a:rPr>
              <a:t>  </a:t>
            </a:r>
            <a:r>
              <a:rPr lang="en-US" sz="2000" dirty="0">
                <a:solidFill>
                  <a:srgbClr val="3F3F3F"/>
                </a:solidFill>
                <a:latin typeface="Meiryo"/>
                <a:ea typeface="Meiryo"/>
                <a:cs typeface="Meiryo"/>
                <a:sym typeface="Meiryo"/>
              </a:rPr>
              <a:t>a causa </a:t>
            </a:r>
            <a:r>
              <a:rPr lang="en-US" sz="2000" dirty="0" err="1">
                <a:solidFill>
                  <a:srgbClr val="3F3F3F"/>
                </a:solidFill>
                <a:latin typeface="Meiryo"/>
                <a:ea typeface="Meiryo"/>
                <a:cs typeface="Meiryo"/>
                <a:sym typeface="Meiryo"/>
              </a:rPr>
              <a:t>dei</a:t>
            </a:r>
            <a:r>
              <a:rPr lang="en-US" sz="2000" dirty="0">
                <a:solidFill>
                  <a:srgbClr val="3F3F3F"/>
                </a:solidFill>
                <a:latin typeface="Meiryo"/>
                <a:ea typeface="Meiryo"/>
                <a:cs typeface="Meiryo"/>
                <a:sym typeface="Meiryo"/>
              </a:rPr>
              <a:t> </a:t>
            </a:r>
            <a:r>
              <a:rPr lang="en-US" sz="2000" dirty="0" err="1">
                <a:solidFill>
                  <a:srgbClr val="3F3F3F"/>
                </a:solidFill>
                <a:latin typeface="Meiryo"/>
                <a:ea typeface="Meiryo"/>
                <a:cs typeface="Meiryo"/>
                <a:sym typeface="Meiryo"/>
              </a:rPr>
              <a:t>quali</a:t>
            </a:r>
            <a:r>
              <a:rPr lang="en-US" sz="2000" dirty="0">
                <a:solidFill>
                  <a:srgbClr val="3F3F3F"/>
                </a:solidFill>
                <a:latin typeface="Meiryo"/>
                <a:ea typeface="Meiryo"/>
                <a:cs typeface="Meiryo"/>
                <a:sym typeface="Meiryo"/>
              </a:rPr>
              <a:t> </a:t>
            </a:r>
            <a:r>
              <a:rPr lang="en-US" sz="2000" dirty="0" err="1">
                <a:solidFill>
                  <a:srgbClr val="3F3F3F"/>
                </a:solidFill>
                <a:latin typeface="Meiryo"/>
                <a:ea typeface="Meiryo"/>
                <a:cs typeface="Meiryo"/>
                <a:sym typeface="Meiryo"/>
              </a:rPr>
              <a:t>rase</a:t>
            </a:r>
            <a:r>
              <a:rPr lang="en-US" sz="2000" b="0" i="0" u="none" strike="noStrike" cap="none" dirty="0" err="1">
                <a:solidFill>
                  <a:srgbClr val="3F3F3F"/>
                </a:solidFill>
                <a:latin typeface="Meiryo"/>
                <a:ea typeface="Meiryo"/>
                <a:cs typeface="Meiryo"/>
                <a:sym typeface="Meiryo"/>
              </a:rPr>
              <a:t>ro</a:t>
            </a:r>
            <a:r>
              <a:rPr lang="en-US" sz="2000" b="0" i="0" u="none" strike="noStrike" cap="none" dirty="0">
                <a:solidFill>
                  <a:srgbClr val="3F3F3F"/>
                </a:solidFill>
                <a:latin typeface="Meiryo"/>
                <a:ea typeface="Meiryo"/>
                <a:cs typeface="Meiryo"/>
                <a:sym typeface="Meiryo"/>
              </a:rPr>
              <a:t> al </a:t>
            </a:r>
            <a:r>
              <a:rPr lang="en-US" sz="2000" b="0" i="0" u="none" strike="noStrike" cap="none" dirty="0" err="1">
                <a:solidFill>
                  <a:srgbClr val="3F3F3F"/>
                </a:solidFill>
                <a:latin typeface="Meiryo"/>
                <a:ea typeface="Meiryo"/>
                <a:cs typeface="Meiryo"/>
                <a:sym typeface="Meiryo"/>
              </a:rPr>
              <a:t>suolo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Varsavia</a:t>
            </a:r>
            <a:r>
              <a:rPr lang="en-US" sz="2000" b="0" i="0" u="none" strike="noStrike" cap="none" dirty="0">
                <a:solidFill>
                  <a:srgbClr val="3F3F3F"/>
                </a:solidFill>
                <a:latin typeface="Meiryo"/>
                <a:ea typeface="Meiryo"/>
                <a:cs typeface="Meiryo"/>
                <a:sym typeface="Meiryo"/>
              </a:rPr>
              <a:t>. Da </a:t>
            </a:r>
            <a:r>
              <a:rPr lang="en-US" sz="2000" b="0" i="0" u="none" strike="noStrike" cap="none" dirty="0" err="1">
                <a:solidFill>
                  <a:srgbClr val="3F3F3F"/>
                </a:solidFill>
                <a:latin typeface="Meiryo"/>
                <a:ea typeface="Meiryo"/>
                <a:cs typeface="Meiryo"/>
                <a:sym typeface="Meiryo"/>
              </a:rPr>
              <a:t>questo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momento</a:t>
            </a:r>
            <a:r>
              <a:rPr lang="en-US" sz="2000" b="0" i="0" u="none" strike="noStrike" cap="none" dirty="0">
                <a:solidFill>
                  <a:srgbClr val="3F3F3F"/>
                </a:solidFill>
                <a:latin typeface="Meiryo"/>
                <a:ea typeface="Meiryo"/>
                <a:cs typeface="Meiryo"/>
                <a:sym typeface="Meiryo"/>
              </a:rPr>
              <a:t> la </a:t>
            </a:r>
            <a:r>
              <a:rPr lang="en-US" sz="2000" b="0" i="0" u="none" strike="noStrike" cap="none" dirty="0" err="1">
                <a:solidFill>
                  <a:srgbClr val="3F3F3F"/>
                </a:solidFill>
                <a:latin typeface="Meiryo"/>
                <a:ea typeface="Meiryo"/>
                <a:cs typeface="Meiryo"/>
                <a:sym typeface="Meiryo"/>
              </a:rPr>
              <a:t>guerra</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diventò</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totale</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militari</a:t>
            </a:r>
            <a:r>
              <a:rPr lang="en-US" sz="2000" b="0" i="0" u="none" strike="noStrike" cap="none" dirty="0">
                <a:solidFill>
                  <a:srgbClr val="3F3F3F"/>
                </a:solidFill>
                <a:latin typeface="Meiryo"/>
                <a:ea typeface="Meiryo"/>
                <a:cs typeface="Meiryo"/>
                <a:sym typeface="Meiryo"/>
              </a:rPr>
              <a:t> e </a:t>
            </a:r>
            <a:r>
              <a:rPr lang="en-US" sz="2000" b="0" i="0" u="none" strike="noStrike" cap="none" dirty="0" err="1">
                <a:solidFill>
                  <a:srgbClr val="3F3F3F"/>
                </a:solidFill>
                <a:latin typeface="Meiryo"/>
                <a:ea typeface="Meiryo"/>
                <a:cs typeface="Meiryo"/>
                <a:sym typeface="Meiryo"/>
              </a:rPr>
              <a:t>civili</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lottarono</a:t>
            </a:r>
            <a:r>
              <a:rPr lang="en-US" sz="2000" b="0" i="0" u="none" strike="noStrike" cap="none" dirty="0">
                <a:solidFill>
                  <a:srgbClr val="3F3F3F"/>
                </a:solidFill>
                <a:latin typeface="Meiryo"/>
                <a:ea typeface="Meiryo"/>
                <a:cs typeface="Meiryo"/>
                <a:sym typeface="Meiryo"/>
              </a:rPr>
              <a:t> uno </a:t>
            </a:r>
            <a:r>
              <a:rPr lang="en-US" sz="2000" b="0" i="0" u="none" strike="noStrike" cap="none" dirty="0" err="1">
                <a:solidFill>
                  <a:srgbClr val="3F3F3F"/>
                </a:solidFill>
                <a:latin typeface="Meiryo"/>
                <a:ea typeface="Meiryo"/>
                <a:cs typeface="Meiryo"/>
                <a:sym typeface="Meiryo"/>
              </a:rPr>
              <a:t>fianco</a:t>
            </a:r>
            <a:r>
              <a:rPr lang="en-US" sz="2000" b="0" i="0" u="none" strike="noStrike" cap="none" dirty="0">
                <a:solidFill>
                  <a:srgbClr val="3F3F3F"/>
                </a:solidFill>
                <a:latin typeface="Meiryo"/>
                <a:ea typeface="Meiryo"/>
                <a:cs typeface="Meiryo"/>
                <a:sym typeface="Meiryo"/>
              </a:rPr>
              <a:t> </a:t>
            </a:r>
            <a:r>
              <a:rPr lang="en-US" sz="2000" b="0" i="0" u="none" strike="noStrike" cap="none" dirty="0" err="1">
                <a:solidFill>
                  <a:srgbClr val="3F3F3F"/>
                </a:solidFill>
                <a:latin typeface="Meiryo"/>
                <a:ea typeface="Meiryo"/>
                <a:cs typeface="Meiryo"/>
                <a:sym typeface="Meiryo"/>
              </a:rPr>
              <a:t>all'altro</a:t>
            </a:r>
            <a:r>
              <a:rPr lang="en-US" sz="2000" b="0" i="0" u="none" strike="noStrike" cap="none" dirty="0">
                <a:solidFill>
                  <a:srgbClr val="3F3F3F"/>
                </a:solidFill>
                <a:latin typeface="Meiryo"/>
                <a:ea typeface="Meiryo"/>
                <a:cs typeface="Meiryo"/>
                <a:sym typeface="Meiryo"/>
              </a:rPr>
              <a:t>.</a:t>
            </a:r>
            <a:endParaRPr sz="2000" b="0" i="0" u="none" strike="noStrike" cap="none" dirty="0">
              <a:solidFill>
                <a:srgbClr val="3F3F3F"/>
              </a:solidFill>
              <a:latin typeface="Meiryo"/>
              <a:ea typeface="Meiryo"/>
              <a:cs typeface="Meiryo"/>
              <a:sym typeface="Meiryo"/>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cxnSp>
        <p:nvCxnSpPr>
          <p:cNvPr id="154" name="Google Shape;154;p4"/>
          <p:cNvCxnSpPr/>
          <p:nvPr/>
        </p:nvCxnSpPr>
        <p:spPr>
          <a:xfrm>
            <a:off x="1920240" y="2176009"/>
            <a:ext cx="8770571" cy="0"/>
          </a:xfrm>
          <a:prstGeom prst="straightConnector1">
            <a:avLst/>
          </a:prstGeom>
          <a:noFill/>
          <a:ln w="25400" cap="flat" cmpd="sng">
            <a:solidFill>
              <a:srgbClr val="7F7F7F"/>
            </a:solidFill>
            <a:prstDash val="solid"/>
            <a:round/>
            <a:headEnd type="none" w="sm" len="sm"/>
            <a:tailEnd type="none" w="sm" len="sm"/>
          </a:ln>
        </p:spPr>
      </p:cxnSp>
      <p:sp>
        <p:nvSpPr>
          <p:cNvPr id="155" name="Google Shape;155;p4"/>
          <p:cNvSpPr/>
          <p:nvPr/>
        </p:nvSpPr>
        <p:spPr>
          <a:xfrm>
            <a:off x="153" y="0"/>
            <a:ext cx="12191696"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56" name="Google Shape;156;p4"/>
          <p:cNvSpPr/>
          <p:nvPr/>
        </p:nvSpPr>
        <p:spPr>
          <a:xfrm>
            <a:off x="0" y="0"/>
            <a:ext cx="7476051" cy="6858000"/>
          </a:xfrm>
          <a:custGeom>
            <a:avLst/>
            <a:gdLst/>
            <a:ahLst/>
            <a:cxnLst/>
            <a:rect l="l" t="t" r="r" b="b"/>
            <a:pathLst>
              <a:path w="7476051" h="6858000" extrusionOk="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57" name="Google Shape;157;p4"/>
          <p:cNvSpPr/>
          <p:nvPr/>
        </p:nvSpPr>
        <p:spPr>
          <a:xfrm>
            <a:off x="5348204" y="-1"/>
            <a:ext cx="2535264" cy="6858001"/>
          </a:xfrm>
          <a:custGeom>
            <a:avLst/>
            <a:gdLst/>
            <a:ahLst/>
            <a:cxnLst/>
            <a:rect l="l" t="t" r="r" b="b"/>
            <a:pathLst>
              <a:path w="2535264" h="6858001" extrusionOk="0">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sp>
        <p:nvSpPr>
          <p:cNvPr id="158" name="Google Shape;158;p4"/>
          <p:cNvSpPr/>
          <p:nvPr/>
        </p:nvSpPr>
        <p:spPr>
          <a:xfrm>
            <a:off x="5133737" y="0"/>
            <a:ext cx="2536434" cy="6858000"/>
          </a:xfrm>
          <a:custGeom>
            <a:avLst/>
            <a:gdLst/>
            <a:ahLst/>
            <a:cxnLst/>
            <a:rect l="l" t="t" r="r" b="b"/>
            <a:pathLst>
              <a:path w="2536434" h="6858000" extrusionOk="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eiryo"/>
              <a:buNone/>
            </a:pPr>
            <a:endParaRPr sz="1800" b="0" i="0" u="none" strike="noStrike" cap="none">
              <a:solidFill>
                <a:srgbClr val="FFFFFF"/>
              </a:solidFill>
              <a:latin typeface="Meiryo"/>
              <a:ea typeface="Meiryo"/>
              <a:cs typeface="Meiryo"/>
              <a:sym typeface="Meiryo"/>
            </a:endParaRPr>
          </a:p>
        </p:txBody>
      </p:sp>
      <p:pic>
        <p:nvPicPr>
          <p:cNvPr id="159" name="Google Shape;159;p4" descr="Immagine che contiene esterni, terra, folla&#10;&#10;Descrizione generata automaticamente"/>
          <p:cNvPicPr preferRelativeResize="0"/>
          <p:nvPr/>
        </p:nvPicPr>
        <p:blipFill rotWithShape="1">
          <a:blip r:embed="rId3">
            <a:alphaModFix/>
          </a:blip>
          <a:srcRect/>
          <a:stretch/>
        </p:blipFill>
        <p:spPr>
          <a:xfrm>
            <a:off x="8887869" y="408854"/>
            <a:ext cx="1923068" cy="1828800"/>
          </a:xfrm>
          <a:prstGeom prst="rect">
            <a:avLst/>
          </a:prstGeom>
          <a:noFill/>
          <a:ln>
            <a:noFill/>
          </a:ln>
        </p:spPr>
      </p:pic>
      <p:sp>
        <p:nvSpPr>
          <p:cNvPr id="160" name="Google Shape;160;p4"/>
          <p:cNvSpPr txBox="1"/>
          <p:nvPr/>
        </p:nvSpPr>
        <p:spPr>
          <a:xfrm>
            <a:off x="87644" y="74614"/>
            <a:ext cx="5868587" cy="6925467"/>
          </a:xfrm>
          <a:prstGeom prst="rect">
            <a:avLst/>
          </a:prstGeom>
          <a:noFill/>
          <a:ln>
            <a:noFill/>
          </a:ln>
        </p:spPr>
        <p:txBody>
          <a:bodyPr spcFirstLastPara="1" wrap="square" lIns="109725" tIns="109725" rIns="109725" bIns="91425" anchor="t" anchorCtr="0">
            <a:noAutofit/>
          </a:bodyPr>
          <a:lstStyle/>
          <a:p>
            <a:pPr marL="0" marR="0" lvl="0" indent="0" algn="l" rtl="0">
              <a:lnSpc>
                <a:spcPct val="130000"/>
              </a:lnSpc>
              <a:spcBef>
                <a:spcPts val="0"/>
              </a:spcBef>
              <a:spcAft>
                <a:spcPts val="0"/>
              </a:spcAft>
              <a:buNone/>
            </a:pPr>
            <a:r>
              <a:rPr lang="en-US" sz="2400" b="0" i="0" u="none" strike="noStrike" cap="none" dirty="0">
                <a:solidFill>
                  <a:srgbClr val="3F3F3F"/>
                </a:solidFill>
                <a:latin typeface="Meiryo"/>
                <a:ea typeface="Meiryo"/>
                <a:cs typeface="Meiryo"/>
                <a:sym typeface="Meiryo"/>
              </a:rPr>
              <a:t>Il 17 </a:t>
            </a:r>
            <a:r>
              <a:rPr lang="en-US" sz="2400" b="0" i="0" u="none" strike="noStrike" cap="none" dirty="0" err="1">
                <a:solidFill>
                  <a:srgbClr val="3F3F3F"/>
                </a:solidFill>
                <a:latin typeface="Meiryo"/>
                <a:ea typeface="Meiryo"/>
                <a:cs typeface="Meiryo"/>
                <a:sym typeface="Meiryo"/>
              </a:rPr>
              <a:t>Settembre</a:t>
            </a:r>
            <a:r>
              <a:rPr lang="en-US" sz="2400" b="0" i="0" u="none" strike="noStrike" cap="none" dirty="0">
                <a:solidFill>
                  <a:srgbClr val="3F3F3F"/>
                </a:solidFill>
                <a:latin typeface="Meiryo"/>
                <a:ea typeface="Meiryo"/>
                <a:cs typeface="Meiryo"/>
                <a:sym typeface="Meiryo"/>
              </a:rPr>
              <a:t>, come </a:t>
            </a:r>
            <a:r>
              <a:rPr lang="en-US" sz="2400" b="0" i="0" u="none" strike="noStrike" cap="none" dirty="0" err="1">
                <a:solidFill>
                  <a:srgbClr val="3F3F3F"/>
                </a:solidFill>
                <a:latin typeface="Meiryo"/>
                <a:ea typeface="Meiryo"/>
                <a:cs typeface="Meiryo"/>
                <a:sym typeface="Meiryo"/>
              </a:rPr>
              <a:t>firmato</a:t>
            </a:r>
            <a:r>
              <a:rPr lang="en-US" sz="2400" b="0" i="0" u="none" strike="noStrike" cap="none" dirty="0">
                <a:solidFill>
                  <a:srgbClr val="3F3F3F"/>
                </a:solidFill>
                <a:latin typeface="Meiryo"/>
                <a:ea typeface="Meiryo"/>
                <a:cs typeface="Meiryo"/>
                <a:sym typeface="Meiryo"/>
              </a:rPr>
              <a:t> dal </a:t>
            </a:r>
            <a:r>
              <a:rPr lang="en-US" sz="2400" b="0" i="0" u="none" strike="noStrike" cap="none" dirty="0" err="1">
                <a:solidFill>
                  <a:srgbClr val="3F3F3F"/>
                </a:solidFill>
                <a:latin typeface="Meiryo"/>
                <a:ea typeface="Meiryo"/>
                <a:cs typeface="Meiryo"/>
                <a:sym typeface="Meiryo"/>
              </a:rPr>
              <a:t>patto</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l'URSS</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entrò</a:t>
            </a:r>
            <a:r>
              <a:rPr lang="en-US" sz="2400" b="0" i="0" u="none" strike="noStrike" cap="none" dirty="0">
                <a:solidFill>
                  <a:srgbClr val="3F3F3F"/>
                </a:solidFill>
                <a:latin typeface="Meiryo"/>
                <a:ea typeface="Meiryo"/>
                <a:cs typeface="Meiryo"/>
                <a:sym typeface="Meiryo"/>
              </a:rPr>
              <a:t> in Polonia da Est senza </a:t>
            </a:r>
            <a:r>
              <a:rPr lang="en-US" sz="2400" b="0" i="0" u="none" strike="noStrike" cap="none" dirty="0" err="1">
                <a:solidFill>
                  <a:srgbClr val="3F3F3F"/>
                </a:solidFill>
                <a:latin typeface="Meiryo"/>
                <a:ea typeface="Meiryo"/>
                <a:cs typeface="Meiryo"/>
                <a:sym typeface="Meiryo"/>
              </a:rPr>
              <a:t>trovare</a:t>
            </a:r>
            <a:r>
              <a:rPr lang="en-US" sz="2400" b="0" i="0" u="none" strike="noStrike" cap="none" dirty="0">
                <a:solidFill>
                  <a:srgbClr val="3F3F3F"/>
                </a:solidFill>
                <a:latin typeface="Meiryo"/>
                <a:ea typeface="Meiryo"/>
                <a:cs typeface="Meiryo"/>
                <a:sym typeface="Meiryo"/>
              </a:rPr>
              <a:t> alcuna </a:t>
            </a:r>
            <a:r>
              <a:rPr lang="en-US" sz="2400" b="0" i="0" u="none" strike="noStrike" cap="none" dirty="0" err="1">
                <a:solidFill>
                  <a:srgbClr val="3F3F3F"/>
                </a:solidFill>
                <a:latin typeface="Meiryo"/>
                <a:ea typeface="Meiryo"/>
                <a:cs typeface="Meiryo"/>
                <a:sym typeface="Meiryo"/>
              </a:rPr>
              <a:t>resistenza</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portando</a:t>
            </a:r>
            <a:r>
              <a:rPr lang="en-US" sz="2400" b="0" i="0" u="none" strike="noStrike" cap="none" dirty="0">
                <a:solidFill>
                  <a:srgbClr val="3F3F3F"/>
                </a:solidFill>
                <a:latin typeface="Meiryo"/>
                <a:ea typeface="Meiryo"/>
                <a:cs typeface="Meiryo"/>
                <a:sym typeface="Meiryo"/>
              </a:rPr>
              <a:t> la </a:t>
            </a:r>
            <a:r>
              <a:rPr lang="en-US" sz="2400" b="0" i="0" u="none" strike="noStrike" cap="none" dirty="0" err="1">
                <a:solidFill>
                  <a:srgbClr val="3F3F3F"/>
                </a:solidFill>
                <a:latin typeface="Meiryo"/>
                <a:ea typeface="Meiryo"/>
                <a:cs typeface="Meiryo"/>
                <a:sym typeface="Meiryo"/>
              </a:rPr>
              <a:t>popolazione</a:t>
            </a:r>
            <a:r>
              <a:rPr lang="en-US" sz="2400" b="0" i="0" u="none" strike="noStrike" cap="none" dirty="0">
                <a:solidFill>
                  <a:srgbClr val="3F3F3F"/>
                </a:solidFill>
                <a:latin typeface="Meiryo"/>
                <a:ea typeface="Meiryo"/>
                <a:cs typeface="Meiryo"/>
                <a:sym typeface="Meiryo"/>
              </a:rPr>
              <a:t> Polacca </a:t>
            </a:r>
            <a:r>
              <a:rPr lang="en-US" sz="2400" b="0" i="0" u="none" strike="noStrike" cap="none" dirty="0" err="1">
                <a:solidFill>
                  <a:srgbClr val="3F3F3F"/>
                </a:solidFill>
                <a:latin typeface="Meiryo"/>
                <a:ea typeface="Meiryo"/>
                <a:cs typeface="Meiryo"/>
                <a:sym typeface="Meiryo"/>
              </a:rPr>
              <a:t>allo</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stremo</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Varsavia</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si</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arrese</a:t>
            </a:r>
            <a:r>
              <a:rPr lang="en-US" sz="2400" b="0" i="0" u="none" strike="noStrike" cap="none" dirty="0">
                <a:solidFill>
                  <a:srgbClr val="3F3F3F"/>
                </a:solidFill>
                <a:latin typeface="Meiryo"/>
                <a:ea typeface="Meiryo"/>
                <a:cs typeface="Meiryo"/>
                <a:sym typeface="Meiryo"/>
              </a:rPr>
              <a:t> ai Tedeschi il 27 </a:t>
            </a:r>
            <a:r>
              <a:rPr lang="en-US" sz="2400" b="0" i="0" u="none" strike="noStrike" cap="none" dirty="0" err="1">
                <a:solidFill>
                  <a:srgbClr val="3F3F3F"/>
                </a:solidFill>
                <a:latin typeface="Meiryo"/>
                <a:ea typeface="Meiryo"/>
                <a:cs typeface="Meiryo"/>
                <a:sym typeface="Meiryo"/>
              </a:rPr>
              <a:t>Settembre</a:t>
            </a:r>
            <a:r>
              <a:rPr lang="en-US" sz="2400" b="0" i="0" u="none" strike="noStrike" cap="none" dirty="0">
                <a:solidFill>
                  <a:srgbClr val="3F3F3F"/>
                </a:solidFill>
                <a:latin typeface="Meiryo"/>
                <a:ea typeface="Meiryo"/>
                <a:cs typeface="Meiryo"/>
                <a:sym typeface="Meiryo"/>
              </a:rPr>
              <a:t>, per poi </a:t>
            </a:r>
            <a:r>
              <a:rPr lang="en-US" sz="2400" b="0" i="0" u="none" strike="noStrike" cap="none" dirty="0" err="1">
                <a:solidFill>
                  <a:srgbClr val="3F3F3F"/>
                </a:solidFill>
                <a:latin typeface="Meiryo"/>
                <a:ea typeface="Meiryo"/>
                <a:cs typeface="Meiryo"/>
                <a:sym typeface="Meiryo"/>
              </a:rPr>
              <a:t>rimanere</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disarmata</a:t>
            </a:r>
            <a:r>
              <a:rPr lang="en-US" sz="2400" b="0" i="0" u="none" strike="noStrike" cap="none" dirty="0">
                <a:solidFill>
                  <a:srgbClr val="3F3F3F"/>
                </a:solidFill>
                <a:latin typeface="Meiryo"/>
                <a:ea typeface="Meiryo"/>
                <a:cs typeface="Meiryo"/>
                <a:sym typeface="Meiryo"/>
              </a:rPr>
              <a:t> il 6 </a:t>
            </a:r>
            <a:r>
              <a:rPr lang="en-US" sz="2400" b="0" i="0" u="none" strike="noStrike" cap="none" dirty="0" err="1">
                <a:solidFill>
                  <a:srgbClr val="3F3F3F"/>
                </a:solidFill>
                <a:latin typeface="Meiryo"/>
                <a:ea typeface="Meiryo"/>
                <a:cs typeface="Meiryo"/>
                <a:sym typeface="Meiryo"/>
              </a:rPr>
              <a:t>Ottobre</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Alcuni</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settori</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della</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classe</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dirigente</a:t>
            </a:r>
            <a:r>
              <a:rPr lang="en-US" sz="2400" b="0" i="0" u="none" strike="noStrike" cap="none" dirty="0">
                <a:solidFill>
                  <a:srgbClr val="3F3F3F"/>
                </a:solidFill>
                <a:latin typeface="Meiryo"/>
                <a:ea typeface="Meiryo"/>
                <a:cs typeface="Meiryo"/>
                <a:sym typeface="Meiryo"/>
              </a:rPr>
              <a:t> </a:t>
            </a:r>
            <a:r>
              <a:rPr lang="en-US" sz="2400" b="0" i="0" u="none" strike="noStrike" cap="none" dirty="0" err="1">
                <a:solidFill>
                  <a:srgbClr val="3F3F3F"/>
                </a:solidFill>
                <a:latin typeface="Meiryo"/>
                <a:ea typeface="Meiryo"/>
                <a:cs typeface="Meiryo"/>
                <a:sym typeface="Meiryo"/>
              </a:rPr>
              <a:t>riuscirono</a:t>
            </a:r>
            <a:r>
              <a:rPr lang="en-US" sz="2400" b="0" i="0" u="none" strike="noStrike" cap="none" dirty="0">
                <a:solidFill>
                  <a:srgbClr val="3F3F3F"/>
                </a:solidFill>
                <a:latin typeface="Meiryo"/>
                <a:ea typeface="Meiryo"/>
                <a:cs typeface="Meiryo"/>
                <a:sym typeface="Meiryo"/>
              </a:rPr>
              <a:t> a </a:t>
            </a:r>
            <a:r>
              <a:rPr lang="en-US" sz="2400" b="0" i="0" u="none" strike="noStrike" cap="none" dirty="0" err="1">
                <a:solidFill>
                  <a:srgbClr val="3F3F3F"/>
                </a:solidFill>
                <a:latin typeface="Meiryo"/>
                <a:ea typeface="Meiryo"/>
                <a:cs typeface="Meiryo"/>
                <a:sym typeface="Meiryo"/>
              </a:rPr>
              <a:t>fuggire</a:t>
            </a:r>
            <a:r>
              <a:rPr lang="en-US" sz="2400" b="0" i="0" u="none" strike="noStrike" cap="none" dirty="0">
                <a:solidFill>
                  <a:srgbClr val="3F3F3F"/>
                </a:solidFill>
                <a:latin typeface="Meiryo"/>
                <a:ea typeface="Meiryo"/>
                <a:cs typeface="Meiryo"/>
                <a:sym typeface="Meiryo"/>
              </a:rPr>
              <a:t> in </a:t>
            </a:r>
            <a:r>
              <a:rPr lang="en-US" sz="2400" b="0" i="0" u="none" strike="noStrike" cap="none" dirty="0" err="1">
                <a:solidFill>
                  <a:srgbClr val="3F3F3F"/>
                </a:solidFill>
                <a:latin typeface="Meiryo"/>
                <a:ea typeface="Meiryo"/>
                <a:cs typeface="Meiryo"/>
                <a:sym typeface="Meiryo"/>
              </a:rPr>
              <a:t>Inghilterra</a:t>
            </a:r>
            <a:r>
              <a:rPr lang="en-US" sz="2400" b="0" i="0" u="none" strike="noStrike" cap="none" dirty="0">
                <a:solidFill>
                  <a:srgbClr val="3F3F3F"/>
                </a:solidFill>
                <a:latin typeface="Meiryo"/>
                <a:ea typeface="Meiryo"/>
                <a:cs typeface="Meiryo"/>
                <a:sym typeface="Meiryo"/>
              </a:rPr>
              <a:t>, dove </a:t>
            </a:r>
            <a:r>
              <a:rPr lang="en-US" sz="2400" b="0" i="0" u="none" strike="noStrike" cap="none" dirty="0" err="1">
                <a:solidFill>
                  <a:srgbClr val="3F3F3F"/>
                </a:solidFill>
                <a:latin typeface="Meiryo"/>
                <a:ea typeface="Meiryo"/>
                <a:cs typeface="Meiryo"/>
                <a:sym typeface="Meiryo"/>
              </a:rPr>
              <a:t>costituirono</a:t>
            </a:r>
            <a:r>
              <a:rPr lang="en-US" sz="2400" b="0" i="0" u="none" strike="noStrike" cap="none" dirty="0">
                <a:solidFill>
                  <a:srgbClr val="3F3F3F"/>
                </a:solidFill>
                <a:latin typeface="Meiryo"/>
                <a:ea typeface="Meiryo"/>
                <a:cs typeface="Meiryo"/>
                <a:sym typeface="Meiryo"/>
              </a:rPr>
              <a:t> </a:t>
            </a:r>
            <a:r>
              <a:rPr lang="en-US" sz="2400" b="0" i="1" u="none" strike="noStrike" cap="none" dirty="0">
                <a:solidFill>
                  <a:srgbClr val="3F3F3F"/>
                </a:solidFill>
                <a:latin typeface="Meiryo"/>
                <a:ea typeface="Meiryo"/>
                <a:cs typeface="Meiryo"/>
                <a:sym typeface="Meiryo"/>
              </a:rPr>
              <a:t>il </a:t>
            </a:r>
            <a:r>
              <a:rPr lang="en-US" sz="2400" b="0" i="1" u="none" strike="noStrike" cap="none" dirty="0" err="1">
                <a:solidFill>
                  <a:srgbClr val="3F3F3F"/>
                </a:solidFill>
                <a:latin typeface="Meiryo"/>
                <a:ea typeface="Meiryo"/>
                <a:cs typeface="Meiryo"/>
                <a:sym typeface="Meiryo"/>
              </a:rPr>
              <a:t>governo</a:t>
            </a:r>
            <a:r>
              <a:rPr lang="en-US" sz="2400" b="0" i="1" u="none" strike="noStrike" cap="none" dirty="0">
                <a:solidFill>
                  <a:srgbClr val="3F3F3F"/>
                </a:solidFill>
                <a:latin typeface="Meiryo"/>
                <a:ea typeface="Meiryo"/>
                <a:cs typeface="Meiryo"/>
                <a:sym typeface="Meiryo"/>
              </a:rPr>
              <a:t> in </a:t>
            </a:r>
            <a:r>
              <a:rPr lang="en-US" sz="2400" b="0" i="1" u="none" strike="noStrike" cap="none" dirty="0" err="1">
                <a:solidFill>
                  <a:srgbClr val="3F3F3F"/>
                </a:solidFill>
                <a:latin typeface="Meiryo"/>
                <a:ea typeface="Meiryo"/>
                <a:cs typeface="Meiryo"/>
                <a:sym typeface="Meiryo"/>
              </a:rPr>
              <a:t>esilio</a:t>
            </a:r>
            <a:r>
              <a:rPr lang="en-US" sz="2400" b="0" i="0" u="none" strike="noStrike" cap="none" dirty="0">
                <a:solidFill>
                  <a:srgbClr val="3F3F3F"/>
                </a:solidFill>
                <a:latin typeface="Meiryo"/>
                <a:ea typeface="Meiryo"/>
                <a:cs typeface="Meiryo"/>
                <a:sym typeface="Meiryo"/>
              </a:rPr>
              <a:t>. La Polonia </a:t>
            </a:r>
            <a:r>
              <a:rPr lang="en-US" sz="2400" dirty="0" err="1">
                <a:solidFill>
                  <a:srgbClr val="3F3F3F"/>
                </a:solidFill>
                <a:latin typeface="Meiryo"/>
                <a:ea typeface="Meiryo"/>
                <a:cs typeface="Meiryo"/>
                <a:sym typeface="Meiryo"/>
              </a:rPr>
              <a:t>cadde</a:t>
            </a:r>
            <a:r>
              <a:rPr lang="en-US" sz="2400" dirty="0">
                <a:solidFill>
                  <a:srgbClr val="3F3F3F"/>
                </a:solidFill>
                <a:latin typeface="Meiryo"/>
                <a:ea typeface="Meiryo"/>
                <a:cs typeface="Meiryo"/>
                <a:sym typeface="Meiryo"/>
              </a:rPr>
              <a:t> </a:t>
            </a:r>
            <a:r>
              <a:rPr lang="en-US" sz="2400" dirty="0" err="1">
                <a:solidFill>
                  <a:srgbClr val="3F3F3F"/>
                </a:solidFill>
                <a:latin typeface="Meiryo"/>
                <a:ea typeface="Meiryo"/>
                <a:cs typeface="Meiryo"/>
                <a:sym typeface="Meiryo"/>
              </a:rPr>
              <a:t>definitivamente</a:t>
            </a:r>
            <a:r>
              <a:rPr lang="en-US" sz="2400" b="0" i="0" u="none" strike="noStrike" cap="none" dirty="0">
                <a:solidFill>
                  <a:srgbClr val="3F3F3F"/>
                </a:solidFill>
                <a:latin typeface="Meiryo"/>
                <a:ea typeface="Meiryo"/>
                <a:cs typeface="Meiryo"/>
                <a:sym typeface="Meiryo"/>
              </a:rPr>
              <a:t> in mano ai </a:t>
            </a:r>
            <a:r>
              <a:rPr lang="en-US" sz="2400" dirty="0" err="1">
                <a:solidFill>
                  <a:srgbClr val="3F3F3F"/>
                </a:solidFill>
                <a:latin typeface="Meiryo"/>
                <a:ea typeface="Meiryo"/>
                <a:cs typeface="Meiryo"/>
                <a:sym typeface="Meiryo"/>
              </a:rPr>
              <a:t>r</a:t>
            </a:r>
            <a:r>
              <a:rPr lang="en-US" sz="2400" b="0" i="0" u="none" strike="noStrike" cap="none" dirty="0" err="1">
                <a:solidFill>
                  <a:srgbClr val="3F3F3F"/>
                </a:solidFill>
                <a:latin typeface="Meiryo"/>
                <a:ea typeface="Meiryo"/>
                <a:cs typeface="Meiryo"/>
                <a:sym typeface="Meiryo"/>
              </a:rPr>
              <a:t>ussi</a:t>
            </a:r>
            <a:r>
              <a:rPr lang="en-US" sz="2400" b="0" i="0" u="none" strike="noStrike" cap="none" dirty="0">
                <a:solidFill>
                  <a:srgbClr val="3F3F3F"/>
                </a:solidFill>
                <a:latin typeface="Meiryo"/>
                <a:ea typeface="Meiryo"/>
                <a:cs typeface="Meiryo"/>
                <a:sym typeface="Meiryo"/>
              </a:rPr>
              <a:t> e ai </a:t>
            </a:r>
            <a:r>
              <a:rPr lang="en-US" sz="2400" b="0" i="0" u="none" strike="noStrike" cap="none" dirty="0" err="1">
                <a:solidFill>
                  <a:srgbClr val="3F3F3F"/>
                </a:solidFill>
                <a:latin typeface="Meiryo"/>
                <a:ea typeface="Meiryo"/>
                <a:cs typeface="Meiryo"/>
                <a:sym typeface="Meiryo"/>
              </a:rPr>
              <a:t>tedeschi</a:t>
            </a:r>
            <a:r>
              <a:rPr lang="en-US" sz="2400" b="0" i="0" u="none" strike="noStrike" cap="none" dirty="0">
                <a:solidFill>
                  <a:srgbClr val="3F3F3F"/>
                </a:solidFill>
                <a:latin typeface="Meiryo"/>
                <a:ea typeface="Meiryo"/>
                <a:cs typeface="Meiryo"/>
                <a:sym typeface="Meiryo"/>
              </a:rPr>
              <a:t>.</a:t>
            </a:r>
            <a:endParaRPr dirty="0"/>
          </a:p>
        </p:txBody>
      </p:sp>
      <p:pic>
        <p:nvPicPr>
          <p:cNvPr id="161" name="Google Shape;161;p4" descr="Immagine che contiene esterni, vecchio, gruppo, automobile&#10;&#10;Descrizione generata automaticamente"/>
          <p:cNvPicPr preferRelativeResize="0"/>
          <p:nvPr/>
        </p:nvPicPr>
        <p:blipFill rotWithShape="1">
          <a:blip r:embed="rId4">
            <a:alphaModFix/>
          </a:blip>
          <a:srcRect/>
          <a:stretch/>
        </p:blipFill>
        <p:spPr>
          <a:xfrm>
            <a:off x="8403814" y="2613361"/>
            <a:ext cx="2891179" cy="1423905"/>
          </a:xfrm>
          <a:prstGeom prst="rect">
            <a:avLst/>
          </a:prstGeom>
          <a:noFill/>
          <a:ln>
            <a:noFill/>
          </a:ln>
        </p:spPr>
      </p:pic>
      <p:pic>
        <p:nvPicPr>
          <p:cNvPr id="162" name="Google Shape;162;p4"/>
          <p:cNvPicPr preferRelativeResize="0"/>
          <p:nvPr/>
        </p:nvPicPr>
        <p:blipFill rotWithShape="1">
          <a:blip r:embed="rId5">
            <a:alphaModFix/>
          </a:blip>
          <a:srcRect/>
          <a:stretch/>
        </p:blipFill>
        <p:spPr>
          <a:xfrm>
            <a:off x="8412483" y="4768384"/>
            <a:ext cx="2862642" cy="104669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400" dirty="0"/>
              <a:t>Governo di Vichy e la Francia centro-meridionale</a:t>
            </a:r>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4026318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governo di Vichy</a:t>
            </a:r>
          </a:p>
        </p:txBody>
      </p:sp>
      <p:pic>
        <p:nvPicPr>
          <p:cNvPr id="5" name="Segnaposto contenuto 4"/>
          <p:cNvPicPr>
            <a:picLocks noGrp="1" noChangeAspect="1"/>
          </p:cNvPicPr>
          <p:nvPr>
            <p:ph sz="half" idx="1"/>
          </p:nvPr>
        </p:nvPicPr>
        <p:blipFill>
          <a:blip r:embed="rId2"/>
          <a:stretch>
            <a:fillRect/>
          </a:stretch>
        </p:blipFill>
        <p:spPr>
          <a:xfrm>
            <a:off x="1319160" y="1953160"/>
            <a:ext cx="4316342" cy="2901948"/>
          </a:xfrm>
          <a:prstGeom prst="rect">
            <a:avLst/>
          </a:prstGeom>
        </p:spPr>
      </p:pic>
      <p:sp>
        <p:nvSpPr>
          <p:cNvPr id="4" name="Segnaposto contenuto 3"/>
          <p:cNvSpPr>
            <a:spLocks noGrp="1"/>
          </p:cNvSpPr>
          <p:nvPr>
            <p:ph sz="half" idx="2"/>
          </p:nvPr>
        </p:nvSpPr>
        <p:spPr>
          <a:xfrm>
            <a:off x="6202892" y="1762298"/>
            <a:ext cx="5064665" cy="4028902"/>
          </a:xfrm>
        </p:spPr>
        <p:txBody>
          <a:bodyPr>
            <a:normAutofit/>
          </a:bodyPr>
          <a:lstStyle/>
          <a:p>
            <a:pPr marL="36900" indent="0">
              <a:buNone/>
            </a:pPr>
            <a:r>
              <a:rPr lang="it-IT" dirty="0"/>
              <a:t>Dopo la vittoriosa guerra nazista contro la Francia, il generale </a:t>
            </a:r>
            <a:r>
              <a:rPr lang="it-IT" dirty="0" err="1"/>
              <a:t>Pétain</a:t>
            </a:r>
            <a:r>
              <a:rPr lang="it-IT" dirty="0"/>
              <a:t>, eroe della prima guerra mondiale, si colloca nella zona centro-meridionale della Francia che era rimasta inoccupata e creò, il 10 Luglio 1940 un governo collaborazionista a Vichy. Al governo di Vichy si oppone il generale de Gaulle, fuggito a Londra perché </a:t>
            </a:r>
            <a:r>
              <a:rPr lang="it-IT" dirty="0" err="1"/>
              <a:t>opposizionista</a:t>
            </a:r>
            <a:r>
              <a:rPr lang="it-IT" dirty="0"/>
              <a:t> e creò, insieme a tutti gli altri oppositori, un governo in esilio chiamato la «Francia libera». Nacque così il primo nucleo eroico di Resistenza contro la Germania. </a:t>
            </a:r>
          </a:p>
          <a:p>
            <a:pPr marL="36900" indent="0">
              <a:buNone/>
            </a:pPr>
            <a:endParaRPr lang="it-IT" dirty="0"/>
          </a:p>
        </p:txBody>
      </p:sp>
    </p:spTree>
    <p:extLst>
      <p:ext uri="{BB962C8B-B14F-4D97-AF65-F5344CB8AC3E}">
        <p14:creationId xmlns:p14="http://schemas.microsoft.com/office/powerpoint/2010/main" val="25424623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L’alleanza con i nazisti</a:t>
            </a:r>
          </a:p>
        </p:txBody>
      </p:sp>
      <p:sp>
        <p:nvSpPr>
          <p:cNvPr id="3" name="Segnaposto contenuto 2"/>
          <p:cNvSpPr>
            <a:spLocks noGrp="1"/>
          </p:cNvSpPr>
          <p:nvPr>
            <p:ph sz="half" idx="1"/>
          </p:nvPr>
        </p:nvSpPr>
        <p:spPr/>
        <p:txBody>
          <a:bodyPr>
            <a:normAutofit lnSpcReduction="10000"/>
          </a:bodyPr>
          <a:lstStyle/>
          <a:p>
            <a:pPr marL="36900" indent="0">
              <a:buNone/>
            </a:pPr>
            <a:r>
              <a:rPr lang="it-IT" sz="2400" dirty="0"/>
              <a:t>Il governo di Vichy e la Germania non avevano stretto una vera e propria pace, bensì un’alleanza nella quale la Francia centro-meridionale era considerata un governo satellite, ovvero un governo condizionato dallo stato centrale nelle decisioni politiche e non solo.</a:t>
            </a:r>
          </a:p>
          <a:p>
            <a:pPr marL="36900" indent="0">
              <a:buNone/>
            </a:pPr>
            <a:endParaRPr lang="it-IT" dirty="0"/>
          </a:p>
        </p:txBody>
      </p:sp>
      <p:pic>
        <p:nvPicPr>
          <p:cNvPr id="7" name="Segnaposto contenuto 6"/>
          <p:cNvPicPr>
            <a:picLocks noGrp="1" noChangeAspect="1"/>
          </p:cNvPicPr>
          <p:nvPr>
            <p:ph sz="half" idx="2"/>
          </p:nvPr>
        </p:nvPicPr>
        <p:blipFill>
          <a:blip r:embed="rId2"/>
          <a:stretch>
            <a:fillRect/>
          </a:stretch>
        </p:blipFill>
        <p:spPr>
          <a:xfrm>
            <a:off x="6517179" y="1519246"/>
            <a:ext cx="3715788" cy="4510284"/>
          </a:xfrm>
          <a:prstGeom prst="rect">
            <a:avLst/>
          </a:prstGeom>
        </p:spPr>
      </p:pic>
    </p:spTree>
    <p:extLst>
      <p:ext uri="{BB962C8B-B14F-4D97-AF65-F5344CB8AC3E}">
        <p14:creationId xmlns:p14="http://schemas.microsoft.com/office/powerpoint/2010/main" val="19657911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fine di Philippe Pétain</a:t>
            </a:r>
          </a:p>
        </p:txBody>
      </p:sp>
      <p:sp>
        <p:nvSpPr>
          <p:cNvPr id="3" name="Segnaposto contenuto 2"/>
          <p:cNvSpPr>
            <a:spLocks noGrp="1"/>
          </p:cNvSpPr>
          <p:nvPr>
            <p:ph sz="half" idx="1"/>
          </p:nvPr>
        </p:nvSpPr>
        <p:spPr/>
        <p:txBody>
          <a:bodyPr>
            <a:normAutofit fontScale="85000" lnSpcReduction="20000"/>
          </a:bodyPr>
          <a:lstStyle/>
          <a:p>
            <a:pPr marL="36900" indent="0">
              <a:buNone/>
            </a:pPr>
            <a:r>
              <a:rPr lang="it-IT" sz="2400" dirty="0"/>
              <a:t>Fino al novembre del 1942, la Germania nazista concede una parvenza di autonomia a Pétain, ma quando le sorti della guerra cominciano a rovesciarsi ai danni delle forze dell’Asse, Vichy divenne strumento del regime nazista. Alla conclusione della guerra, il quasi novantenne maresciallo Pétain viene processato per alto tradimento e condannato a morte. Lo stesso generale De Gaulle interviene per commutare la condanna a morte in ergastolo.</a:t>
            </a:r>
          </a:p>
          <a:p>
            <a:pPr marL="36900" indent="0">
              <a:buNone/>
            </a:pPr>
            <a:endParaRPr lang="it-IT" dirty="0"/>
          </a:p>
          <a:p>
            <a:pPr marL="36900" indent="0">
              <a:buNone/>
            </a:pPr>
            <a:endParaRPr lang="it-IT" dirty="0"/>
          </a:p>
        </p:txBody>
      </p:sp>
      <p:pic>
        <p:nvPicPr>
          <p:cNvPr id="5" name="Segnaposto contenuto 4"/>
          <p:cNvPicPr>
            <a:picLocks noGrp="1" noChangeAspect="1"/>
          </p:cNvPicPr>
          <p:nvPr>
            <p:ph sz="half" idx="2"/>
          </p:nvPr>
        </p:nvPicPr>
        <p:blipFill>
          <a:blip r:embed="rId2"/>
          <a:stretch>
            <a:fillRect/>
          </a:stretch>
        </p:blipFill>
        <p:spPr>
          <a:xfrm>
            <a:off x="7198822" y="1732449"/>
            <a:ext cx="2617139" cy="3552965"/>
          </a:xfrm>
          <a:prstGeom prst="rect">
            <a:avLst/>
          </a:prstGeom>
        </p:spPr>
      </p:pic>
    </p:spTree>
    <p:extLst>
      <p:ext uri="{BB962C8B-B14F-4D97-AF65-F5344CB8AC3E}">
        <p14:creationId xmlns:p14="http://schemas.microsoft.com/office/powerpoint/2010/main" val="3222291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483</TotalTime>
  <Words>1678</Words>
  <Application>Microsoft Office PowerPoint</Application>
  <PresentationFormat>Widescreen</PresentationFormat>
  <Paragraphs>62</Paragraphs>
  <Slides>25</Slides>
  <Notes>9</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25</vt:i4>
      </vt:variant>
    </vt:vector>
  </HeadingPairs>
  <TitlesOfParts>
    <vt:vector size="37" baseType="lpstr">
      <vt:lpstr>Calisto MT</vt:lpstr>
      <vt:lpstr>Arial</vt:lpstr>
      <vt:lpstr>Algerian</vt:lpstr>
      <vt:lpstr>Berlin Sans FB</vt:lpstr>
      <vt:lpstr>Wingdings 3</vt:lpstr>
      <vt:lpstr>Trebuchet MS</vt:lpstr>
      <vt:lpstr>Lora</vt:lpstr>
      <vt:lpstr>Meiryo</vt:lpstr>
      <vt:lpstr>Calibri</vt:lpstr>
      <vt:lpstr>Arial Black</vt:lpstr>
      <vt:lpstr>Georgia</vt:lpstr>
      <vt:lpstr>Sfaccettatura</vt:lpstr>
      <vt:lpstr>PILLOLE DI STORIA</vt:lpstr>
      <vt:lpstr>L'invasione  della Polonia</vt:lpstr>
      <vt:lpstr>La Campagna di Polonia</vt:lpstr>
      <vt:lpstr>Presentazione standard di PowerPoint</vt:lpstr>
      <vt:lpstr>Presentazione standard di PowerPoint</vt:lpstr>
      <vt:lpstr>Governo di Vichy e la Francia centro-meridionale</vt:lpstr>
      <vt:lpstr>Il governo di Vichy</vt:lpstr>
      <vt:lpstr>L’alleanza con i nazisti</vt:lpstr>
      <vt:lpstr>La fine di Philippe Pétain</vt:lpstr>
      <vt:lpstr>L’Egitto e basi inglesi</vt:lpstr>
      <vt:lpstr>Presentazione standard di PowerPoint</vt:lpstr>
      <vt:lpstr>LENINGRADO</vt:lpstr>
      <vt:lpstr>L’assedio di Leningrado</vt:lpstr>
      <vt:lpstr>L’ Operazione Barbarossa</vt:lpstr>
      <vt:lpstr>Presentazione standard di PowerPoint</vt:lpstr>
      <vt:lpstr>Presentazione standard di PowerPoint</vt:lpstr>
      <vt:lpstr>Presentazione standard di PowerPoint</vt:lpstr>
      <vt:lpstr>Presentazione standard di PowerPoint</vt:lpstr>
      <vt:lpstr>YALTA E LA GUERRA</vt:lpstr>
      <vt:lpstr>LE TEMATICHE DELLA CONFERENZA</vt:lpstr>
      <vt:lpstr>DOPO LA CONFERENZA DI YALTA</vt:lpstr>
      <vt:lpstr>L'olocausto</vt:lpstr>
      <vt:lpstr>Lo sterminio degli ebrei d’Europa e la Polonia</vt:lpstr>
      <vt:lpstr>La soluzione finale ed i campi di concentramento e di sterminio</vt:lpstr>
      <vt:lpstr>I Giusti tra le nazioni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L'invasione  della Polonia</dc:title>
  <dc:creator>CIAO</dc:creator>
  <cp:lastModifiedBy>Maria Teresa Pesce</cp:lastModifiedBy>
  <cp:revision>21</cp:revision>
  <dcterms:created xsi:type="dcterms:W3CDTF">2021-03-27T09:42:22Z</dcterms:created>
  <dcterms:modified xsi:type="dcterms:W3CDTF">2021-05-09T19:15:59Z</dcterms:modified>
</cp:coreProperties>
</file>